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8" r:id="rId19"/>
    <p:sldId id="279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DDF9-CEF1-DD40-8B70-F5E6417A9DEC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044C4-132F-F849-AB46-E39DA52A69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07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0BDA5C-2C72-6D46-BDA9-D71C81C04E1F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69DB8-3C92-9942-882F-D05DBA44476D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08025"/>
            <a:ext cx="5091113" cy="33940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13238"/>
            <a:ext cx="4976813" cy="4170362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327BFD9-9E93-FA40-AEF7-BE392836AF1E}" type="slidenum">
              <a:rPr lang="fr-FR" sz="1200">
                <a:latin typeface="Arial" charset="0"/>
              </a:rPr>
              <a:pPr eaLnBrk="1" hangingPunct="1">
                <a:defRPr/>
              </a:pPr>
              <a:t>5</a:t>
            </a:fld>
            <a:endParaRPr lang="fr-FR" sz="120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3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2AE9937-FB5A-A24F-A4A6-E8C359EBB0DF}" type="slidenum">
              <a:rPr lang="fr-FR" sz="1200">
                <a:latin typeface="Arial" charset="0"/>
              </a:rPr>
              <a:pPr eaLnBrk="1" hangingPunct="1">
                <a:defRPr/>
              </a:pPr>
              <a:t>6</a:t>
            </a:fld>
            <a:endParaRPr lang="fr-FR" sz="120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2F2107A-2DEB-7B4B-967F-7239562730E4}" type="slidenum">
              <a:rPr lang="fr-FR" sz="1200">
                <a:latin typeface="Arial" charset="0"/>
              </a:rPr>
              <a:pPr eaLnBrk="1" hangingPunct="1">
                <a:defRPr/>
              </a:pPr>
              <a:t>7</a:t>
            </a:fld>
            <a:endParaRPr lang="fr-FR" sz="1200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3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807EF05-9FB4-CC42-B2F5-5B1306724D64}" type="slidenum">
              <a:rPr lang="fr-FR" sz="1200">
                <a:latin typeface="Arial" charset="0"/>
              </a:rPr>
              <a:pPr eaLnBrk="1" hangingPunct="1">
                <a:defRPr/>
              </a:pPr>
              <a:t>8</a:t>
            </a:fld>
            <a:endParaRPr lang="fr-FR" sz="1200"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3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7FA76B7-DCCB-0C41-947B-522C64E978D8}" type="slidenum">
              <a:rPr lang="fr-FR" sz="1200">
                <a:latin typeface="Arial" charset="0"/>
              </a:rPr>
              <a:pPr eaLnBrk="1" hangingPunct="1">
                <a:defRPr/>
              </a:pPr>
              <a:t>9</a:t>
            </a:fld>
            <a:endParaRPr lang="fr-FR" sz="1200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3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B979F0-30EA-8D48-9490-1366A1ED599E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681038"/>
            <a:ext cx="5099050" cy="34004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08475"/>
            <a:ext cx="5073650" cy="4157663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A8AC2FE-02D8-EC42-886E-971D9E661FD6}" type="slidenum">
              <a:rPr lang="fr-FR" sz="1200">
                <a:latin typeface="Arial" charset="0"/>
                <a:cs typeface="Arial" charset="0"/>
              </a:rPr>
              <a:pPr eaLnBrk="1" hangingPunct="1">
                <a:defRPr/>
              </a:pPr>
              <a:t>15</a:t>
            </a:fld>
            <a:endParaRPr lang="fr-FR" sz="1200">
              <a:latin typeface="Arial" charset="0"/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C309EF-6D0A-6842-8CCF-4A829AADF202}" type="slidenum">
              <a:rPr lang="fr-FR" sz="1200">
                <a:latin typeface="Arial" charset="0"/>
              </a:rPr>
              <a:pPr eaLnBrk="1" hangingPunct="1">
                <a:defRPr/>
              </a:pPr>
              <a:t>18</a:t>
            </a:fld>
            <a:endParaRPr lang="fr-FR" sz="120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29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78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9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12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5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80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46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33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67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77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02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CA7F9-0250-124A-B3C9-089115771191}" type="datetimeFigureOut">
              <a:rPr lang="fr-FR" smtClean="0"/>
              <a:t>22/03/17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917C-787C-EF43-A339-D0731D7D73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05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945" y="836614"/>
            <a:ext cx="7703255" cy="27447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mtClean="0">
                <a:solidFill>
                  <a:srgbClr val="000066"/>
                </a:solidFill>
                <a:cs typeface="+mj-cs"/>
              </a:rPr>
              <a:t/>
            </a:r>
            <a:br>
              <a:rPr lang="fr-FR" smtClean="0">
                <a:solidFill>
                  <a:srgbClr val="000066"/>
                </a:solidFill>
                <a:cs typeface="+mj-cs"/>
              </a:rPr>
            </a:br>
            <a:r>
              <a:rPr lang="fr-FR" smtClean="0">
                <a:solidFill>
                  <a:srgbClr val="000066"/>
                </a:solidFill>
                <a:cs typeface="+mj-cs"/>
              </a:rPr>
              <a:t>Facteurs de variabilité des effets des médicaments</a:t>
            </a:r>
            <a:br>
              <a:rPr lang="fr-FR" smtClean="0">
                <a:solidFill>
                  <a:srgbClr val="000066"/>
                </a:solidFill>
                <a:cs typeface="+mj-cs"/>
              </a:rPr>
            </a:br>
            <a:endParaRPr lang="fr-FR" u="sng" smtClean="0">
              <a:solidFill>
                <a:srgbClr val="000066"/>
              </a:solidFill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800" smtClean="0">
                <a:solidFill>
                  <a:srgbClr val="000066"/>
                </a:solidFill>
                <a:cs typeface="+mn-cs"/>
              </a:rPr>
              <a:t>Evelyne Jacqz-Aigrain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smtClean="0">
                <a:solidFill>
                  <a:srgbClr val="000066"/>
                </a:solidFill>
                <a:cs typeface="+mn-cs"/>
              </a:rPr>
              <a:t>Pharmacologie Pédiatrique et Pharmacogénétique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smtClean="0">
                <a:solidFill>
                  <a:srgbClr val="000066"/>
                </a:solidFill>
                <a:cs typeface="+mn-cs"/>
              </a:rPr>
              <a:t>Hopital Robert Debré – Paris</a:t>
            </a:r>
          </a:p>
          <a:p>
            <a:pPr eaLnBrk="1" hangingPunct="1">
              <a:lnSpc>
                <a:spcPct val="80000"/>
              </a:lnSpc>
              <a:defRPr/>
            </a:pPr>
            <a:endParaRPr lang="fr-FR" sz="2800" smtClean="0">
              <a:solidFill>
                <a:srgbClr val="0000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01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78" y="188913"/>
            <a:ext cx="8641644" cy="863600"/>
          </a:xfrm>
        </p:spPr>
        <p:txBody>
          <a:bodyPr/>
          <a:lstStyle/>
          <a:p>
            <a:pPr eaLnBrk="1" hangingPunct="1">
              <a:defRPr/>
            </a:pPr>
            <a:r>
              <a:rPr lang="fr-FR" sz="3400" b="1" smtClean="0">
                <a:solidFill>
                  <a:srgbClr val="FF9900"/>
                </a:solidFill>
                <a:cs typeface="Arial" charset="0"/>
              </a:rPr>
              <a:t>Caractérisation du métabolisme individuel 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9"/>
            <a:ext cx="4212167" cy="5113337"/>
          </a:xfrm>
        </p:spPr>
        <p:txBody>
          <a:bodyPr/>
          <a:lstStyle/>
          <a:p>
            <a:pPr eaLnBrk="1" hangingPunct="1">
              <a:defRPr/>
            </a:pPr>
            <a:r>
              <a:rPr lang="fr-FR" b="1" u="sng" smtClean="0">
                <a:solidFill>
                  <a:srgbClr val="000099"/>
                </a:solidFill>
                <a:cs typeface="Arial" charset="0"/>
              </a:rPr>
              <a:t>PHENOTYPE</a:t>
            </a:r>
            <a:endParaRPr lang="fr-FR" smtClean="0">
              <a:solidFill>
                <a:srgbClr val="000099"/>
              </a:solidFill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fr-FR" smtClean="0">
              <a:solidFill>
                <a:srgbClr val="000099"/>
              </a:solidFill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fr-FR" smtClean="0">
                <a:solidFill>
                  <a:srgbClr val="000099"/>
                </a:solidFill>
                <a:cs typeface="Arial" charset="0"/>
              </a:rPr>
              <a:t>Prise d</a:t>
            </a:r>
            <a:r>
              <a:rPr lang="ja-JP" altLang="fr-FR" smtClean="0">
                <a:solidFill>
                  <a:srgbClr val="000099"/>
                </a:solidFill>
                <a:cs typeface="Arial" charset="0"/>
              </a:rPr>
              <a:t>’</a:t>
            </a:r>
            <a:r>
              <a:rPr lang="fr-FR" smtClean="0">
                <a:solidFill>
                  <a:srgbClr val="000099"/>
                </a:solidFill>
                <a:cs typeface="Arial" charset="0"/>
              </a:rPr>
              <a:t>un médicament en l</a:t>
            </a:r>
            <a:r>
              <a:rPr lang="ja-JP" altLang="fr-FR" smtClean="0">
                <a:solidFill>
                  <a:srgbClr val="000099"/>
                </a:solidFill>
                <a:cs typeface="Arial" charset="0"/>
              </a:rPr>
              <a:t>’</a:t>
            </a:r>
            <a:r>
              <a:rPr lang="fr-FR" smtClean="0">
                <a:solidFill>
                  <a:srgbClr val="000099"/>
                </a:solidFill>
                <a:cs typeface="Arial" charset="0"/>
              </a:rPr>
              <a:t>absence de toute altération métabolique ou interaction médicamenteuse</a:t>
            </a:r>
          </a:p>
          <a:p>
            <a:pPr eaLnBrk="1" hangingPunct="1">
              <a:buFont typeface="Wingdings" charset="0"/>
              <a:buNone/>
              <a:defRPr/>
            </a:pPr>
            <a:endParaRPr lang="fr-FR" smtClean="0">
              <a:solidFill>
                <a:srgbClr val="000099"/>
              </a:solidFill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fr-FR" smtClean="0">
                <a:solidFill>
                  <a:srgbClr val="000099"/>
                </a:solidFill>
                <a:cs typeface="Arial" charset="0"/>
              </a:rPr>
              <a:t>Détermination du rapport médicament/métabolite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2167" y="1341438"/>
            <a:ext cx="4931833" cy="5040312"/>
          </a:xfrm>
        </p:spPr>
        <p:txBody>
          <a:bodyPr/>
          <a:lstStyle/>
          <a:p>
            <a:pPr eaLnBrk="1" hangingPunct="1">
              <a:defRPr/>
            </a:pPr>
            <a:r>
              <a:rPr lang="fr-FR" b="1" u="sng" smtClean="0">
                <a:solidFill>
                  <a:srgbClr val="000099"/>
                </a:solidFill>
                <a:cs typeface="Arial" charset="0"/>
              </a:rPr>
              <a:t>GENOTYPAGE</a:t>
            </a:r>
            <a:endParaRPr lang="fr-FR" smtClean="0">
              <a:solidFill>
                <a:srgbClr val="000099"/>
              </a:solidFill>
              <a:cs typeface="Arial" charset="0"/>
            </a:endParaRPr>
          </a:p>
          <a:p>
            <a:pPr eaLnBrk="1" hangingPunct="1">
              <a:defRPr/>
            </a:pPr>
            <a:endParaRPr lang="fr-FR" smtClean="0">
              <a:solidFill>
                <a:srgbClr val="000099"/>
              </a:solidFill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fr-FR" smtClean="0">
                <a:solidFill>
                  <a:srgbClr val="000099"/>
                </a:solidFill>
                <a:cs typeface="Arial" charset="0"/>
              </a:rPr>
              <a:t>Prise de sang réalisé dans les populations à risques (enfants…)</a:t>
            </a:r>
          </a:p>
          <a:p>
            <a:pPr eaLnBrk="1" hangingPunct="1">
              <a:buFont typeface="Wingdings" charset="0"/>
              <a:buNone/>
              <a:defRPr/>
            </a:pPr>
            <a:endParaRPr lang="fr-FR" smtClean="0">
              <a:solidFill>
                <a:srgbClr val="000099"/>
              </a:solidFill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fr-FR" smtClean="0">
                <a:solidFill>
                  <a:srgbClr val="000099"/>
                </a:solidFill>
                <a:cs typeface="Arial" charset="0"/>
              </a:rPr>
              <a:t>Simple si les modifications génotypiques sont connues</a:t>
            </a:r>
          </a:p>
        </p:txBody>
      </p:sp>
    </p:spTree>
    <p:extLst>
      <p:ext uri="{BB962C8B-B14F-4D97-AF65-F5344CB8AC3E}">
        <p14:creationId xmlns:p14="http://schemas.microsoft.com/office/powerpoint/2010/main" val="371616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66675"/>
          <a:ext cx="9144000" cy="6791327"/>
        </p:xfrm>
        <a:graphic>
          <a:graphicData uri="http://schemas.openxmlformats.org/drawingml/2006/table">
            <a:tbl>
              <a:tblPr/>
              <a:tblGrid>
                <a:gridCol w="1981200"/>
                <a:gridCol w="7162800"/>
              </a:tblGrid>
              <a:tr h="113664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Pharmacogenetic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Polymorphisms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Indications /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Practical recommendations for pharmacogenomics-based prescription</a:t>
                      </a: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in adults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                                                 Pharmacogenomics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EGFR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Detect the poor responders to gefitinib in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NSCLC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(non small cell lung cancer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KRAS PG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Detect the poor responders to cetuximab and panitumumab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in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colon cancer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CYP2D6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:Detect potential poor outcome of tamoxifen.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Postmenopausal early breast cancer -  Codeine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- Antidepressants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TPMT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Prevention of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haematological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toxicity of Azathioprine and 6-mercaptopurine AZA and 6MP in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Crohn’s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disease and ALL patients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CYP2C9 and VKORC1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Prevention of bleeding in the first days following warfarin introduction. Individual dosing 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CYP2C19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Post myocardial infarction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with or without stenting. Detect poor responders.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HLA-B*5701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Prevent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abacavir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-related hypersensitivity syndrome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HLA-B*5701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Attribute DILI to flucloxacillin in the presence of potential disease aetiologies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SLCO1B1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Statin myopathy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CYP3A5*3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Tacrolimus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dosing in early renal transplantation</a:t>
                      </a: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2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>
              <a:latin typeface="Tahoma" charset="0"/>
              <a:cs typeface="+mn-cs"/>
            </a:endParaRPr>
          </a:p>
        </p:txBody>
      </p:sp>
      <p:pic>
        <p:nvPicPr>
          <p:cNvPr id="453635" name="Picture 3" descr="Genetic-Variabilit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545" y="271463"/>
            <a:ext cx="8229600" cy="4070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5470879" y="4418014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>
                <a:solidFill>
                  <a:srgbClr val="FFFF00"/>
                </a:solidFill>
                <a:cs typeface="+mn-cs"/>
              </a:rPr>
              <a:t>Mackenzie Mutual Funds Advertisement</a:t>
            </a:r>
          </a:p>
        </p:txBody>
      </p:sp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1279878" y="4968875"/>
            <a:ext cx="6704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ahoma" charset="0"/>
              <a:cs typeface="+mn-cs"/>
            </a:endParaRP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1737079" y="5189538"/>
            <a:ext cx="59069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ahoma" charset="0"/>
              <a:cs typeface="+mn-cs"/>
            </a:endParaRPr>
          </a:p>
        </p:txBody>
      </p:sp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1723948" y="5035551"/>
            <a:ext cx="5674938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ahoma" charset="0"/>
                <a:cs typeface="+mn-cs"/>
              </a:rPr>
              <a:t>Two unrelated people differ by 1 base per 1000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Tahoma" charset="0"/>
                <a:cs typeface="+mn-cs"/>
              </a:rPr>
              <a:t>We are 99% identical</a:t>
            </a:r>
            <a:r>
              <a:rPr lang="en-US">
                <a:latin typeface="Tahoma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12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rgbClr val="000099"/>
                </a:solidFill>
                <a:cs typeface="+mn-cs"/>
              </a:rPr>
              <a:t>VARIABILITE LIEE A L</a:t>
            </a:r>
            <a:r>
              <a:rPr lang="ja-JP" altLang="fr-FR" b="1" smtClean="0">
                <a:solidFill>
                  <a:srgbClr val="000099"/>
                </a:solidFill>
                <a:latin typeface="Arial"/>
                <a:cs typeface="+mn-cs"/>
              </a:rPr>
              <a:t>’</a:t>
            </a:r>
            <a:r>
              <a:rPr lang="fr-FR" b="1" smtClean="0">
                <a:solidFill>
                  <a:srgbClr val="000099"/>
                </a:solidFill>
                <a:cs typeface="+mn-cs"/>
              </a:rPr>
              <a:t>AGE</a:t>
            </a:r>
          </a:p>
          <a:p>
            <a:pPr eaLnBrk="1" hangingPunct="1">
              <a:defRPr/>
            </a:pPr>
            <a:endParaRPr lang="fr-FR" b="1" smtClean="0">
              <a:solidFill>
                <a:srgbClr val="000099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fr-FR" b="1" smtClean="0">
                <a:solidFill>
                  <a:srgbClr val="000099"/>
                </a:solidFill>
              </a:rPr>
              <a:t>ENFANT</a:t>
            </a:r>
          </a:p>
          <a:p>
            <a:pPr lvl="1" eaLnBrk="1" hangingPunct="1">
              <a:defRPr/>
            </a:pPr>
            <a:r>
              <a:rPr lang="fr-FR" b="1" smtClean="0">
                <a:solidFill>
                  <a:srgbClr val="000099"/>
                </a:solidFill>
              </a:rPr>
              <a:t>SUJET AGE</a:t>
            </a:r>
          </a:p>
        </p:txBody>
      </p:sp>
    </p:spTree>
    <p:extLst>
      <p:ext uri="{BB962C8B-B14F-4D97-AF65-F5344CB8AC3E}">
        <p14:creationId xmlns:p14="http://schemas.microsoft.com/office/powerpoint/2010/main" val="214330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609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100">
                <a:solidFill>
                  <a:schemeClr val="tx2"/>
                </a:solidFill>
                <a:cs typeface="+mn-cs"/>
              </a:rPr>
              <a:t> </a:t>
            </a:r>
            <a:r>
              <a:rPr 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Historical Drug “Development” in Children</a:t>
            </a:r>
          </a:p>
        </p:txBody>
      </p:sp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274743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811" name="Picture 4" descr="page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632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2CE43AD-911C-0C40-B86E-1BA72796FD56}" type="slidenum">
              <a:rPr lang="fr-FR" sz="1200">
                <a:solidFill>
                  <a:srgbClr val="FF8989"/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15</a:t>
            </a:fld>
            <a:endParaRPr lang="fr-FR" sz="1200">
              <a:solidFill>
                <a:srgbClr val="FF8989"/>
              </a:solidFill>
              <a:latin typeface="Arial" charset="0"/>
              <a:cs typeface="Arial" charset="0"/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112" y="333375"/>
            <a:ext cx="8425745" cy="719138"/>
          </a:xfrm>
        </p:spPr>
        <p:txBody>
          <a:bodyPr/>
          <a:lstStyle/>
          <a:p>
            <a:pPr>
              <a:defRPr/>
            </a:pPr>
            <a:r>
              <a:rPr lang="fr-FR" sz="32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«Variabilité pharmacocinétique chez l’enfant…</a:t>
            </a:r>
            <a:endParaRPr lang="fr-FR" sz="3200" u="sng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23" y="1314450"/>
            <a:ext cx="8229600" cy="47815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fr-FR" sz="2600" dirty="0" smtClean="0">
                <a:solidFill>
                  <a:srgbClr val="000000"/>
                </a:solidFill>
                <a:latin typeface="Calibri" charset="0"/>
              </a:rPr>
              <a:t>	</a:t>
            </a:r>
          </a:p>
          <a:p>
            <a:pPr marL="0" indent="0">
              <a:buFontTx/>
              <a:buNone/>
              <a:defRPr/>
            </a:pPr>
            <a:endParaRPr lang="fr-FR" sz="3100" b="1" dirty="0" smtClean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FontTx/>
              <a:buNone/>
              <a:defRPr/>
            </a:pPr>
            <a:endParaRPr lang="fr-FR" sz="3100" b="1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FontTx/>
              <a:buNone/>
              <a:defRPr/>
            </a:pPr>
            <a:r>
              <a:rPr lang="fr-FR" sz="3100" b="1" dirty="0" smtClean="0">
                <a:solidFill>
                  <a:srgbClr val="000000"/>
                </a:solidFill>
                <a:latin typeface="Calibri" charset="0"/>
              </a:rPr>
              <a:t>IMMATURITE </a:t>
            </a:r>
          </a:p>
          <a:p>
            <a:pPr marL="0" indent="0">
              <a:buFontTx/>
              <a:buNone/>
              <a:defRPr/>
            </a:pPr>
            <a:r>
              <a:rPr lang="fr-FR" sz="3100" b="1" dirty="0" smtClean="0">
                <a:solidFill>
                  <a:srgbClr val="000000"/>
                </a:solidFill>
                <a:latin typeface="Calibri" charset="0"/>
              </a:rPr>
              <a:t>AFFECTANT TOUTES </a:t>
            </a:r>
          </a:p>
          <a:p>
            <a:pPr marL="0" indent="0">
              <a:buFontTx/>
              <a:buNone/>
              <a:defRPr/>
            </a:pPr>
            <a:r>
              <a:rPr lang="fr-FR" sz="3100" b="1" dirty="0" smtClean="0">
                <a:solidFill>
                  <a:srgbClr val="000000"/>
                </a:solidFill>
                <a:latin typeface="Calibri" charset="0"/>
              </a:rPr>
              <a:t>LES ETAPES ADME</a:t>
            </a:r>
            <a:endParaRPr lang="fr-FR" sz="3400" dirty="0">
              <a:solidFill>
                <a:srgbClr val="00009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endParaRPr lang="fr-FR" sz="2600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120836" name="Picture 2" descr="img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33" y="1190625"/>
            <a:ext cx="5273323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ZoneTexte 1"/>
          <p:cNvSpPr txBox="1">
            <a:spLocks noChangeArrowheads="1"/>
          </p:cNvSpPr>
          <p:nvPr/>
        </p:nvSpPr>
        <p:spPr bwMode="auto">
          <a:xfrm>
            <a:off x="395112" y="6356351"/>
            <a:ext cx="309738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i="1"/>
              <a:t>Kearns G. NEJM 2003</a:t>
            </a:r>
          </a:p>
        </p:txBody>
      </p:sp>
    </p:spTree>
    <p:extLst>
      <p:ext uri="{BB962C8B-B14F-4D97-AF65-F5344CB8AC3E}">
        <p14:creationId xmlns:p14="http://schemas.microsoft.com/office/powerpoint/2010/main" val="333446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76200" y="1271589"/>
            <a:ext cx="9144000" cy="327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>
                <a:latin typeface="Tahoma" charset="0"/>
                <a:cs typeface="+mn-cs"/>
              </a:rPr>
              <a:t>                           Vd (L/kg)        Half - life (h)       Cl (ml/kg/h)</a:t>
            </a:r>
          </a:p>
          <a:p>
            <a:pPr>
              <a:spcBef>
                <a:spcPct val="50000"/>
              </a:spcBef>
              <a:defRPr/>
            </a:pPr>
            <a:r>
              <a:rPr lang="fr-FR">
                <a:latin typeface="Tahoma" charset="0"/>
                <a:cs typeface="+mn-cs"/>
              </a:rPr>
              <a:t>                        mean ± 1 sd      mean ± 1 sd      mean ± 1 sd</a:t>
            </a:r>
          </a:p>
          <a:p>
            <a:pPr>
              <a:spcBef>
                <a:spcPct val="50000"/>
              </a:spcBef>
              <a:defRPr/>
            </a:pPr>
            <a:endParaRPr lang="fr-FR">
              <a:latin typeface="Tahoma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fr-FR">
                <a:latin typeface="Tahoma" charset="0"/>
                <a:cs typeface="+mn-cs"/>
              </a:rPr>
              <a:t>&lt;28 w              0.700 ± 0.151    12.20 ± 3.83      </a:t>
            </a:r>
            <a:r>
              <a:rPr lang="fr-FR" b="1">
                <a:latin typeface="Tahoma" charset="0"/>
                <a:cs typeface="+mn-cs"/>
              </a:rPr>
              <a:t>0.73 ± 0.148</a:t>
            </a:r>
          </a:p>
          <a:p>
            <a:pPr>
              <a:spcBef>
                <a:spcPct val="50000"/>
              </a:spcBef>
              <a:defRPr/>
            </a:pPr>
            <a:r>
              <a:rPr lang="fr-FR">
                <a:latin typeface="Tahoma" charset="0"/>
                <a:cs typeface="+mn-cs"/>
              </a:rPr>
              <a:t>28 - &lt; 31 w      0.660 ± 0.120      8.40 ± 1.36      </a:t>
            </a:r>
            <a:r>
              <a:rPr lang="fr-FR" b="1">
                <a:latin typeface="Tahoma" charset="0"/>
                <a:cs typeface="+mn-cs"/>
              </a:rPr>
              <a:t>0.87 ± 0.127</a:t>
            </a:r>
          </a:p>
          <a:p>
            <a:pPr>
              <a:spcBef>
                <a:spcPct val="50000"/>
              </a:spcBef>
              <a:defRPr/>
            </a:pPr>
            <a:r>
              <a:rPr lang="fr-FR">
                <a:latin typeface="Tahoma" charset="0"/>
                <a:cs typeface="+mn-cs"/>
              </a:rPr>
              <a:t>31 - &lt; 34 w      0.614 ± 0.013      7.71 ± 0.31      </a:t>
            </a:r>
            <a:r>
              <a:rPr lang="fr-FR" b="1">
                <a:latin typeface="Tahoma" charset="0"/>
                <a:cs typeface="+mn-cs"/>
              </a:rPr>
              <a:t>0.98 ± 0.025</a:t>
            </a:r>
          </a:p>
          <a:p>
            <a:pPr>
              <a:spcBef>
                <a:spcPct val="50000"/>
              </a:spcBef>
              <a:defRPr/>
            </a:pPr>
            <a:r>
              <a:rPr lang="fr-FR">
                <a:latin typeface="Tahoma" charset="0"/>
                <a:cs typeface="+mn-cs"/>
              </a:rPr>
              <a:t>34 - &lt; 37 w      0.573 ± 0.013      6.77 ± 0.32      </a:t>
            </a:r>
            <a:r>
              <a:rPr lang="fr-FR" b="1">
                <a:latin typeface="Tahoma" charset="0"/>
                <a:cs typeface="+mn-cs"/>
              </a:rPr>
              <a:t>1.09 ± 0.061</a:t>
            </a:r>
          </a:p>
          <a:p>
            <a:pPr>
              <a:spcBef>
                <a:spcPct val="50000"/>
              </a:spcBef>
              <a:defRPr/>
            </a:pPr>
            <a:r>
              <a:rPr lang="fr-FR">
                <a:latin typeface="Tahoma" charset="0"/>
                <a:cs typeface="+mn-cs"/>
              </a:rPr>
              <a:t>37 - 41 w         0.520 ± 0.021      5.55 ± 0.49      1.15 ± 0.036</a:t>
            </a:r>
          </a:p>
        </p:txBody>
      </p:sp>
      <p:sp>
        <p:nvSpPr>
          <p:cNvPr id="444419" name="Line 3"/>
          <p:cNvSpPr>
            <a:spLocks noChangeShapeType="1"/>
          </p:cNvSpPr>
          <p:nvPr/>
        </p:nvSpPr>
        <p:spPr bwMode="auto">
          <a:xfrm>
            <a:off x="457200" y="2362200"/>
            <a:ext cx="86868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3200" b="1">
                <a:latin typeface="Tahoma" charset="0"/>
                <a:cs typeface="+mn-cs"/>
              </a:rPr>
              <a:t>Amikacin Pharmacokinetics in Neonates</a:t>
            </a:r>
            <a:endParaRPr lang="fr-FR">
              <a:latin typeface="Tahoma" charset="0"/>
              <a:cs typeface="+mn-cs"/>
            </a:endParaRPr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3276600" y="6172201"/>
            <a:ext cx="555554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800" i="1">
                <a:latin typeface="Tahoma" charset="0"/>
                <a:cs typeface="+mn-cs"/>
              </a:rPr>
              <a:t>Langhendries  et al, Med Mal Infect,1993;23:44</a:t>
            </a:r>
          </a:p>
        </p:txBody>
      </p:sp>
    </p:spTree>
    <p:extLst>
      <p:ext uri="{BB962C8B-B14F-4D97-AF65-F5344CB8AC3E}">
        <p14:creationId xmlns:p14="http://schemas.microsoft.com/office/powerpoint/2010/main" val="151868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U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251178" y="5876925"/>
            <a:ext cx="8713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b="1">
              <a:cs typeface="+mn-cs"/>
            </a:endParaRP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611012" y="5805488"/>
            <a:ext cx="813787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>
                <a:cs typeface="+mn-cs"/>
              </a:rPr>
              <a:t>Facteurs de risque</a:t>
            </a:r>
            <a:r>
              <a:rPr lang="fr-FR" b="1">
                <a:cs typeface="+mn-cs"/>
              </a:rPr>
              <a:t> : immaturité CYP3A, surdosage, interactions médicamenteuses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4140200" y="260350"/>
            <a:ext cx="5003800" cy="704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>
                <a:cs typeface="+mn-cs"/>
              </a:rPr>
              <a:t>Toxicité cardiaque du cisapride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fr-FR" b="1">
                <a:cs typeface="+mn-cs"/>
              </a:rPr>
              <a:t>chez le nouveau-né</a:t>
            </a:r>
          </a:p>
        </p:txBody>
      </p:sp>
    </p:spTree>
    <p:extLst>
      <p:ext uri="{BB962C8B-B14F-4D97-AF65-F5344CB8AC3E}">
        <p14:creationId xmlns:p14="http://schemas.microsoft.com/office/powerpoint/2010/main" val="224409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940AB6D-0C77-E143-9EDA-79E6CC0E5C9A}" type="slidenum">
              <a:rPr lang="fr-FR" sz="1400">
                <a:solidFill>
                  <a:srgbClr val="000099"/>
                </a:solidFill>
                <a:latin typeface="Tahoma" charset="0"/>
              </a:rPr>
              <a:pPr eaLnBrk="1" hangingPunct="1">
                <a:defRPr/>
              </a:pPr>
              <a:t>18</a:t>
            </a:fld>
            <a:endParaRPr lang="fr-FR" sz="1400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611" y="444500"/>
            <a:ext cx="8212667" cy="844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Arial" charset="0"/>
              </a:rPr>
              <a:t>Developmental Trajectories: Pediatric Pharmacogenetics</a:t>
            </a:r>
          </a:p>
        </p:txBody>
      </p:sp>
      <p:pic>
        <p:nvPicPr>
          <p:cNvPr id="45059" name="Picture 3" descr="JPEG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4100" y="1905000"/>
            <a:ext cx="6982178" cy="4800600"/>
          </a:xfrm>
        </p:spPr>
      </p:pic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2082800" y="3708400"/>
            <a:ext cx="457200" cy="1638300"/>
          </a:xfrm>
          <a:prstGeom prst="rect">
            <a:avLst/>
          </a:prstGeom>
          <a:solidFill>
            <a:srgbClr val="084FDC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73541" name="Line 5"/>
          <p:cNvSpPr>
            <a:spLocks noChangeShapeType="1"/>
          </p:cNvSpPr>
          <p:nvPr/>
        </p:nvSpPr>
        <p:spPr bwMode="auto">
          <a:xfrm flipV="1">
            <a:off x="2146301" y="2641600"/>
            <a:ext cx="774700" cy="30861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73542" name="Line 6"/>
          <p:cNvSpPr>
            <a:spLocks noChangeShapeType="1"/>
          </p:cNvSpPr>
          <p:nvPr/>
        </p:nvSpPr>
        <p:spPr bwMode="auto">
          <a:xfrm flipV="1">
            <a:off x="2908300" y="2273300"/>
            <a:ext cx="596900" cy="3429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73543" name="Line 7"/>
          <p:cNvSpPr>
            <a:spLocks noChangeShapeType="1"/>
          </p:cNvSpPr>
          <p:nvPr/>
        </p:nvSpPr>
        <p:spPr bwMode="auto">
          <a:xfrm>
            <a:off x="3492501" y="2260600"/>
            <a:ext cx="4178300" cy="266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032" name="ZoneTexte 8"/>
          <p:cNvSpPr txBox="1">
            <a:spLocks noChangeArrowheads="1"/>
          </p:cNvSpPr>
          <p:nvPr/>
        </p:nvSpPr>
        <p:spPr bwMode="auto">
          <a:xfrm>
            <a:off x="5791200" y="4267201"/>
            <a:ext cx="3048000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>
                <a:solidFill>
                  <a:srgbClr val="FF0000"/>
                </a:solidFill>
                <a:latin typeface="Arial" charset="0"/>
              </a:rPr>
              <a:t>Genotype does </a:t>
            </a:r>
          </a:p>
          <a:p>
            <a:pPr eaLnBrk="1" hangingPunct="1"/>
            <a:r>
              <a:rPr lang="fr-FR" sz="3200">
                <a:solidFill>
                  <a:srgbClr val="FF0000"/>
                </a:solidFill>
                <a:latin typeface="Arial" charset="0"/>
              </a:rPr>
              <a:t>not change</a:t>
            </a:r>
          </a:p>
        </p:txBody>
      </p:sp>
      <p:sp>
        <p:nvSpPr>
          <p:cNvPr id="129033" name="ZoneTexte 9"/>
          <p:cNvSpPr txBox="1">
            <a:spLocks noChangeArrowheads="1"/>
          </p:cNvSpPr>
          <p:nvPr/>
        </p:nvSpPr>
        <p:spPr bwMode="auto">
          <a:xfrm>
            <a:off x="0" y="1828800"/>
            <a:ext cx="2146942" cy="58477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200">
                <a:solidFill>
                  <a:srgbClr val="FF0000"/>
                </a:solidFill>
                <a:latin typeface="Arial" charset="0"/>
              </a:rPr>
              <a:t>Phenotype</a:t>
            </a:r>
            <a:r>
              <a:rPr lang="fr-FR" sz="16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088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7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3540" grpId="0" animBg="1"/>
      <p:bldP spid="1473541" grpId="0" animBg="1"/>
      <p:bldP spid="1473542" grpId="0" animBg="1"/>
      <p:bldP spid="14735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0" y="1628776"/>
            <a:ext cx="9144000" cy="4608513"/>
          </a:xfrm>
          <a:prstGeom prst="rect">
            <a:avLst/>
          </a:prstGeom>
          <a:gradFill rotWithShape="0">
            <a:gsLst>
              <a:gs pos="0">
                <a:srgbClr val="0047FF"/>
              </a:gs>
              <a:gs pos="13000">
                <a:srgbClr val="000082"/>
              </a:gs>
              <a:gs pos="28000">
                <a:srgbClr val="0047FF"/>
              </a:gs>
              <a:gs pos="42000">
                <a:srgbClr val="000082"/>
              </a:gs>
              <a:gs pos="57001">
                <a:srgbClr val="0047FF"/>
              </a:gs>
              <a:gs pos="72000">
                <a:srgbClr val="000082"/>
              </a:gs>
              <a:gs pos="87000">
                <a:srgbClr val="0047FF"/>
              </a:gs>
              <a:gs pos="100000">
                <a:srgbClr val="000082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sy="-50000" kx="-2453608" rotWithShape="0">
                    <a:srgbClr val="000099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pic>
        <p:nvPicPr>
          <p:cNvPr id="131074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r="8154" b="4243"/>
          <a:stretch>
            <a:fillRect/>
          </a:stretch>
        </p:blipFill>
        <p:spPr bwMode="auto">
          <a:xfrm>
            <a:off x="7164212" y="2205038"/>
            <a:ext cx="1062566" cy="3960812"/>
          </a:xfrm>
          <a:prstGeom prst="rect">
            <a:avLst/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r="16766" b="4950"/>
          <a:stretch>
            <a:fillRect/>
          </a:stretch>
        </p:blipFill>
        <p:spPr bwMode="auto">
          <a:xfrm>
            <a:off x="5579534" y="3141663"/>
            <a:ext cx="817034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5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7" y="3933826"/>
            <a:ext cx="842434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6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67" y="4437063"/>
            <a:ext cx="127705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7"/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1" y="4437064"/>
            <a:ext cx="127846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8" name="Text Box 8"/>
          <p:cNvSpPr txBox="1">
            <a:spLocks noChangeArrowheads="1"/>
          </p:cNvSpPr>
          <p:nvPr/>
        </p:nvSpPr>
        <p:spPr bwMode="auto">
          <a:xfrm>
            <a:off x="64911" y="166688"/>
            <a:ext cx="1965678" cy="21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GB" sz="2000">
                <a:solidFill>
                  <a:schemeClr val="tx2"/>
                </a:solidFill>
                <a:cs typeface="+mn-cs"/>
              </a:rPr>
              <a:t>Pre-Term New-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defRPr/>
            </a:pPr>
            <a:r>
              <a:rPr lang="en-GB" sz="2000">
                <a:solidFill>
                  <a:schemeClr val="tx2"/>
                </a:solidFill>
                <a:cs typeface="+mn-cs"/>
              </a:rPr>
              <a:t>Born Infants</a:t>
            </a:r>
          </a:p>
          <a:p>
            <a:pPr algn="ctr">
              <a:lnSpc>
                <a:spcPct val="75000"/>
              </a:lnSpc>
              <a:spcBef>
                <a:spcPct val="30000"/>
              </a:spcBef>
              <a:defRPr/>
            </a:pPr>
            <a:endParaRPr lang="en-GB" sz="2000">
              <a:solidFill>
                <a:schemeClr val="tx2"/>
              </a:solidFill>
              <a:cs typeface="+mn-cs"/>
            </a:endParaRPr>
          </a:p>
          <a:p>
            <a:pPr algn="ctr">
              <a:lnSpc>
                <a:spcPct val="75000"/>
              </a:lnSpc>
              <a:spcBef>
                <a:spcPct val="30000"/>
              </a:spcBef>
              <a:defRPr/>
            </a:pPr>
            <a:endParaRPr lang="de-DE" sz="2000">
              <a:solidFill>
                <a:schemeClr val="tx2"/>
              </a:solidFill>
              <a:cs typeface="+mn-cs"/>
            </a:endParaRPr>
          </a:p>
          <a:p>
            <a:pPr algn="ctr">
              <a:lnSpc>
                <a:spcPct val="75000"/>
              </a:lnSpc>
              <a:spcBef>
                <a:spcPct val="30000"/>
              </a:spcBef>
              <a:defRPr/>
            </a:pPr>
            <a:endParaRPr lang="en-GB" sz="2000">
              <a:solidFill>
                <a:schemeClr val="tx2"/>
              </a:solidFill>
              <a:cs typeface="+mn-cs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GB" sz="1600">
                <a:solidFill>
                  <a:schemeClr val="tx2"/>
                </a:solidFill>
                <a:cs typeface="+mn-cs"/>
              </a:rPr>
              <a:t>&lt; 36 weeks of gestation</a:t>
            </a:r>
            <a:endParaRPr lang="en-GB" sz="200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2010834" y="109538"/>
            <a:ext cx="1491544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2000">
                <a:solidFill>
                  <a:schemeClr val="tx2"/>
                </a:solidFill>
                <a:cs typeface="+mn-cs"/>
              </a:rPr>
              <a:t>Term New-Born-Infants</a:t>
            </a:r>
          </a:p>
          <a:p>
            <a:pPr algn="ctr">
              <a:spcBef>
                <a:spcPct val="30000"/>
              </a:spcBef>
              <a:defRPr/>
            </a:pPr>
            <a:endParaRPr lang="de-DE" sz="2000">
              <a:solidFill>
                <a:schemeClr val="tx2"/>
              </a:solidFill>
              <a:cs typeface="+mn-cs"/>
            </a:endParaRPr>
          </a:p>
          <a:p>
            <a:pPr algn="ctr">
              <a:spcBef>
                <a:spcPct val="30000"/>
              </a:spcBef>
              <a:defRPr/>
            </a:pPr>
            <a:endParaRPr lang="de-DE" sz="1000">
              <a:solidFill>
                <a:schemeClr val="tx2"/>
              </a:solidFill>
              <a:cs typeface="+mn-cs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GB" sz="1600">
                <a:solidFill>
                  <a:schemeClr val="tx2"/>
                </a:solidFill>
                <a:cs typeface="+mn-cs"/>
              </a:rPr>
              <a:t>0-27 </a:t>
            </a:r>
          </a:p>
          <a:p>
            <a:pPr algn="ctr">
              <a:lnSpc>
                <a:spcPct val="60000"/>
              </a:lnSpc>
              <a:spcBef>
                <a:spcPct val="30000"/>
              </a:spcBef>
              <a:defRPr/>
            </a:pPr>
            <a:r>
              <a:rPr lang="en-GB" sz="1600">
                <a:solidFill>
                  <a:schemeClr val="tx2"/>
                </a:solidFill>
                <a:cs typeface="+mn-cs"/>
              </a:rPr>
              <a:t>days</a:t>
            </a:r>
          </a:p>
        </p:txBody>
      </p:sp>
      <p:sp>
        <p:nvSpPr>
          <p:cNvPr id="460810" name="Text Box 10"/>
          <p:cNvSpPr txBox="1">
            <a:spLocks noChangeArrowheads="1"/>
          </p:cNvSpPr>
          <p:nvPr/>
        </p:nvSpPr>
        <p:spPr bwMode="auto">
          <a:xfrm>
            <a:off x="3385256" y="109539"/>
            <a:ext cx="1828800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2000">
                <a:solidFill>
                  <a:schemeClr val="tx2"/>
                </a:solidFill>
                <a:cs typeface="+mn-cs"/>
              </a:rPr>
              <a:t>Infants and Toddlers</a:t>
            </a:r>
          </a:p>
          <a:p>
            <a:pPr algn="ctr">
              <a:defRPr/>
            </a:pPr>
            <a:endParaRPr lang="en-GB" sz="2000">
              <a:solidFill>
                <a:schemeClr val="tx2"/>
              </a:solidFill>
              <a:cs typeface="+mn-cs"/>
            </a:endParaRPr>
          </a:p>
          <a:p>
            <a:pPr algn="ctr">
              <a:defRPr/>
            </a:pPr>
            <a:endParaRPr lang="de-DE" sz="2000">
              <a:solidFill>
                <a:schemeClr val="tx2"/>
              </a:solidFill>
              <a:cs typeface="+mn-cs"/>
            </a:endParaRPr>
          </a:p>
          <a:p>
            <a:pPr algn="ctr">
              <a:defRPr/>
            </a:pPr>
            <a:endParaRPr lang="en-GB" sz="2000">
              <a:solidFill>
                <a:schemeClr val="tx2"/>
              </a:solidFill>
              <a:cs typeface="+mn-cs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GB" sz="1600">
                <a:solidFill>
                  <a:schemeClr val="tx2"/>
                </a:solidFill>
                <a:cs typeface="+mn-cs"/>
              </a:rPr>
              <a:t>28 days to 23 months</a:t>
            </a:r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5219700" y="260350"/>
            <a:ext cx="13546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2000">
                <a:solidFill>
                  <a:schemeClr val="tx2"/>
                </a:solidFill>
                <a:cs typeface="+mn-cs"/>
              </a:rPr>
              <a:t>Children</a:t>
            </a:r>
          </a:p>
          <a:p>
            <a:pPr algn="ctr">
              <a:spcBef>
                <a:spcPct val="30000"/>
              </a:spcBef>
              <a:defRPr/>
            </a:pPr>
            <a:endParaRPr lang="en-GB" sz="2000">
              <a:solidFill>
                <a:schemeClr val="tx2"/>
              </a:solidFill>
              <a:cs typeface="+mn-cs"/>
            </a:endParaRPr>
          </a:p>
          <a:p>
            <a:pPr algn="ctr">
              <a:spcBef>
                <a:spcPct val="30000"/>
              </a:spcBef>
              <a:defRPr/>
            </a:pPr>
            <a:endParaRPr lang="de-DE" sz="2000">
              <a:solidFill>
                <a:schemeClr val="tx2"/>
              </a:solidFill>
              <a:cs typeface="+mn-cs"/>
            </a:endParaRPr>
          </a:p>
          <a:p>
            <a:pPr algn="ctr">
              <a:spcBef>
                <a:spcPct val="30000"/>
              </a:spcBef>
              <a:defRPr/>
            </a:pPr>
            <a:endParaRPr lang="en-GB" sz="1000">
              <a:solidFill>
                <a:schemeClr val="tx2"/>
              </a:solidFill>
              <a:cs typeface="+mn-cs"/>
            </a:endParaRPr>
          </a:p>
          <a:p>
            <a:pPr algn="ctr">
              <a:lnSpc>
                <a:spcPct val="40000"/>
              </a:lnSpc>
              <a:spcBef>
                <a:spcPct val="30000"/>
              </a:spcBef>
              <a:defRPr/>
            </a:pPr>
            <a:endParaRPr lang="en-GB" sz="1000">
              <a:cs typeface="+mn-cs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GB" sz="1600">
                <a:solidFill>
                  <a:schemeClr val="tx2"/>
                </a:solidFill>
                <a:cs typeface="+mn-cs"/>
              </a:rPr>
              <a:t>2 to 11 years</a:t>
            </a:r>
            <a:endParaRPr lang="en-GB" sz="200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6948311" y="109538"/>
            <a:ext cx="144074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GB" sz="1600" b="1">
                <a:solidFill>
                  <a:schemeClr val="tx2"/>
                </a:solidFill>
                <a:cs typeface="+mn-cs"/>
              </a:rPr>
              <a:t>Adolescents</a:t>
            </a:r>
          </a:p>
          <a:p>
            <a:pPr algn="ctr">
              <a:lnSpc>
                <a:spcPct val="110000"/>
              </a:lnSpc>
              <a:spcBef>
                <a:spcPct val="30000"/>
              </a:spcBef>
              <a:defRPr/>
            </a:pPr>
            <a:endParaRPr lang="en-GB" sz="1600">
              <a:solidFill>
                <a:schemeClr val="tx2"/>
              </a:solidFill>
              <a:cs typeface="+mn-cs"/>
            </a:endParaRPr>
          </a:p>
          <a:p>
            <a:pPr algn="ctr">
              <a:lnSpc>
                <a:spcPct val="30000"/>
              </a:lnSpc>
              <a:spcBef>
                <a:spcPct val="30000"/>
              </a:spcBef>
              <a:defRPr/>
            </a:pPr>
            <a:endParaRPr lang="en-GB" sz="2000">
              <a:cs typeface="+mn-cs"/>
            </a:endParaRPr>
          </a:p>
          <a:p>
            <a:pPr algn="ctr">
              <a:lnSpc>
                <a:spcPct val="30000"/>
              </a:lnSpc>
              <a:spcBef>
                <a:spcPct val="30000"/>
              </a:spcBef>
              <a:defRPr/>
            </a:pPr>
            <a:endParaRPr lang="de-DE" sz="2000">
              <a:cs typeface="+mn-cs"/>
            </a:endParaRPr>
          </a:p>
          <a:p>
            <a:pPr algn="ctr">
              <a:lnSpc>
                <a:spcPct val="30000"/>
              </a:lnSpc>
              <a:spcBef>
                <a:spcPct val="30000"/>
              </a:spcBef>
              <a:defRPr/>
            </a:pPr>
            <a:endParaRPr lang="de-DE" sz="2000">
              <a:cs typeface="+mn-cs"/>
            </a:endParaRPr>
          </a:p>
          <a:p>
            <a:pPr algn="ctr">
              <a:lnSpc>
                <a:spcPct val="30000"/>
              </a:lnSpc>
              <a:spcBef>
                <a:spcPct val="30000"/>
              </a:spcBef>
              <a:defRPr/>
            </a:pPr>
            <a:endParaRPr lang="en-GB" sz="2000">
              <a:cs typeface="+mn-cs"/>
            </a:endParaRPr>
          </a:p>
          <a:p>
            <a:pPr algn="ctr">
              <a:spcBef>
                <a:spcPct val="30000"/>
              </a:spcBef>
              <a:defRPr/>
            </a:pPr>
            <a:r>
              <a:rPr lang="en-GB" sz="1600">
                <a:solidFill>
                  <a:schemeClr val="tx2"/>
                </a:solidFill>
                <a:cs typeface="+mn-cs"/>
              </a:rPr>
              <a:t>12 to 17 </a:t>
            </a:r>
          </a:p>
          <a:p>
            <a:pPr algn="ctr">
              <a:lnSpc>
                <a:spcPct val="70000"/>
              </a:lnSpc>
              <a:spcBef>
                <a:spcPct val="30000"/>
              </a:spcBef>
              <a:defRPr/>
            </a:pPr>
            <a:r>
              <a:rPr lang="en-GB" sz="1600">
                <a:solidFill>
                  <a:schemeClr val="tx2"/>
                </a:solidFill>
                <a:cs typeface="+mn-cs"/>
              </a:rPr>
              <a:t>years</a:t>
            </a:r>
          </a:p>
        </p:txBody>
      </p:sp>
      <p:sp>
        <p:nvSpPr>
          <p:cNvPr id="460813" name="Rectangle 13"/>
          <p:cNvSpPr>
            <a:spLocks noChangeArrowheads="1"/>
          </p:cNvSpPr>
          <p:nvPr/>
        </p:nvSpPr>
        <p:spPr bwMode="auto">
          <a:xfrm>
            <a:off x="1619955" y="6338888"/>
            <a:ext cx="679732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fr-FR" sz="2800">
                <a:solidFill>
                  <a:srgbClr val="0000A8"/>
                </a:solidFill>
                <a:latin typeface="Verdana" charset="0"/>
                <a:cs typeface="+mn-cs"/>
              </a:rPr>
              <a:t>ICH Classification of children by age</a:t>
            </a:r>
          </a:p>
        </p:txBody>
      </p:sp>
    </p:spTree>
    <p:extLst>
      <p:ext uri="{BB962C8B-B14F-4D97-AF65-F5344CB8AC3E}">
        <p14:creationId xmlns:p14="http://schemas.microsoft.com/office/powerpoint/2010/main" val="2627657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76200"/>
            <a:ext cx="852452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5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49300"/>
            <a:ext cx="8229600" cy="53768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fr-FR" sz="6000" b="1" dirty="0" smtClean="0"/>
              <a:t>25. </a:t>
            </a:r>
            <a:r>
              <a:rPr lang="fr-FR" b="1" dirty="0" smtClean="0"/>
              <a:t>La </a:t>
            </a:r>
            <a:r>
              <a:rPr lang="fr-FR" b="1" dirty="0"/>
              <a:t>posologie orale du paracétamol chez l’enfant est de </a:t>
            </a:r>
            <a:r>
              <a:rPr lang="fr-FR" b="1" dirty="0" smtClean="0"/>
              <a:t>:</a:t>
            </a:r>
          </a:p>
          <a:p>
            <a:pPr marL="0" indent="0">
              <a:buFontTx/>
              <a:buNone/>
              <a:defRPr/>
            </a:pPr>
            <a:endParaRPr lang="fr-FR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/>
              <a:t>15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/>
              <a:t>30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>
                <a:solidFill>
                  <a:srgbClr val="000000"/>
                </a:solidFill>
              </a:rPr>
              <a:t>60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>
                <a:solidFill>
                  <a:srgbClr val="000000"/>
                </a:solidFill>
              </a:rPr>
              <a:t>120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>
                <a:solidFill>
                  <a:srgbClr val="000000"/>
                </a:solidFill>
              </a:rPr>
              <a:t>240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E725-BAF0-124A-9A6D-D64D62E0731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1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49300"/>
            <a:ext cx="8229600" cy="53768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fr-FR" sz="6000" b="1" dirty="0" smtClean="0"/>
              <a:t>25. </a:t>
            </a:r>
            <a:r>
              <a:rPr lang="fr-FR" b="1" dirty="0" smtClean="0"/>
              <a:t>La </a:t>
            </a:r>
            <a:r>
              <a:rPr lang="fr-FR" b="1" dirty="0"/>
              <a:t>posologie orale du paracétamol chez l’enfant est de </a:t>
            </a:r>
            <a:r>
              <a:rPr lang="fr-FR" b="1" dirty="0" smtClean="0"/>
              <a:t>:</a:t>
            </a:r>
          </a:p>
          <a:p>
            <a:pPr marL="0" indent="0">
              <a:buFontTx/>
              <a:buNone/>
              <a:defRPr/>
            </a:pPr>
            <a:endParaRPr lang="fr-FR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/>
              <a:t>15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/>
              <a:t>30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>
                <a:solidFill>
                  <a:srgbClr val="FF0000"/>
                </a:solidFill>
              </a:rPr>
              <a:t>60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/>
              <a:t>120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dirty="0"/>
              <a:t>240 mg/kg/jour en 4 prises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63646-0790-CA4C-BED4-1B57CC706661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7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>
                <a:solidFill>
                  <a:srgbClr val="000099"/>
                </a:solidFill>
                <a:cs typeface="+mj-cs"/>
              </a:rPr>
              <a:t>Arguments justifiant le monitoring d</a:t>
            </a:r>
            <a:r>
              <a:rPr lang="ja-JP" altLang="fr-FR" dirty="0" smtClean="0">
                <a:solidFill>
                  <a:srgbClr val="000099"/>
                </a:solidFill>
                <a:latin typeface="Arial"/>
                <a:cs typeface="+mj-cs"/>
              </a:rPr>
              <a:t>’</a:t>
            </a:r>
            <a:r>
              <a:rPr lang="fr-FR" dirty="0" smtClean="0">
                <a:solidFill>
                  <a:srgbClr val="000099"/>
                </a:solidFill>
                <a:cs typeface="+mj-cs"/>
              </a:rPr>
              <a:t>un médicament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112" y="2133600"/>
            <a:ext cx="8063089" cy="3829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3300" dirty="0" smtClean="0">
                <a:solidFill>
                  <a:srgbClr val="000099"/>
                </a:solidFill>
                <a:cs typeface="+mn-cs"/>
              </a:rPr>
              <a:t>Relation concentration – effet positive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3300" dirty="0" smtClean="0">
                <a:solidFill>
                  <a:srgbClr val="000099"/>
                </a:solidFill>
                <a:cs typeface="+mn-cs"/>
              </a:rPr>
              <a:t>Fourchette thérapeutique étroite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3300" dirty="0" smtClean="0">
                <a:solidFill>
                  <a:srgbClr val="000099"/>
                </a:solidFill>
                <a:cs typeface="+mn-cs"/>
              </a:rPr>
              <a:t>Variabilité pharmacocinétique élevée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3300" dirty="0" smtClean="0">
                <a:solidFill>
                  <a:srgbClr val="000099"/>
                </a:solidFill>
                <a:cs typeface="+mn-cs"/>
              </a:rPr>
              <a:t>Méthode de dosage validée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3300" dirty="0" smtClean="0">
                <a:solidFill>
                  <a:srgbClr val="000099"/>
                </a:solidFill>
                <a:cs typeface="+mn-cs"/>
              </a:rPr>
              <a:t>Paramètre validé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3300" dirty="0" smtClean="0">
                <a:solidFill>
                  <a:srgbClr val="000099"/>
                </a:solidFill>
                <a:cs typeface="+mn-cs"/>
              </a:rPr>
              <a:t>Valeur cible définie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fr-FR" sz="3300" dirty="0" smtClean="0">
              <a:solidFill>
                <a:srgbClr val="0000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29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2339622" y="404813"/>
            <a:ext cx="4572000" cy="747712"/>
          </a:xfrm>
          <a:prstGeom prst="rect">
            <a:avLst/>
          </a:prstGeom>
          <a:solidFill>
            <a:schemeClr val="bg1"/>
          </a:solidFill>
          <a:ln w="28575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2800" b="1">
                <a:solidFill>
                  <a:srgbClr val="000099"/>
                </a:solidFill>
                <a:cs typeface="Arial" charset="0"/>
              </a:rPr>
              <a:t>Drug</a:t>
            </a: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395112" y="5516563"/>
            <a:ext cx="8497711" cy="1009650"/>
          </a:xfrm>
          <a:prstGeom prst="rect">
            <a:avLst/>
          </a:prstGeom>
          <a:solidFill>
            <a:schemeClr val="bg1"/>
          </a:solidFill>
          <a:ln w="28575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b="1">
                <a:solidFill>
                  <a:srgbClr val="000099"/>
                </a:solidFill>
                <a:cs typeface="Arial" charset="0"/>
              </a:rPr>
              <a:t>Efficacy </a:t>
            </a:r>
            <a:r>
              <a:rPr lang="fr-FR">
                <a:solidFill>
                  <a:srgbClr val="000099"/>
                </a:solidFill>
                <a:cs typeface="Arial" charset="0"/>
              </a:rPr>
              <a:t>(drugs are uneffective in 20% of patients)</a:t>
            </a:r>
          </a:p>
          <a:p>
            <a:pPr algn="ctr">
              <a:defRPr/>
            </a:pPr>
            <a:r>
              <a:rPr lang="fr-FR" b="1">
                <a:solidFill>
                  <a:srgbClr val="000099"/>
                </a:solidFill>
                <a:cs typeface="Arial" charset="0"/>
              </a:rPr>
              <a:t>Adverse drug reactions</a:t>
            </a:r>
            <a:r>
              <a:rPr lang="fr-FR">
                <a:solidFill>
                  <a:srgbClr val="000099"/>
                </a:solidFill>
                <a:cs typeface="Arial" charset="0"/>
              </a:rPr>
              <a:t>  (5-20% patients)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2843389" y="1773239"/>
            <a:ext cx="3024011" cy="504825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Disease</a:t>
            </a:r>
          </a:p>
        </p:txBody>
      </p:sp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2771422" y="2708276"/>
            <a:ext cx="3024012" cy="576263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Pharmacokinetics</a:t>
            </a: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2771422" y="3644900"/>
            <a:ext cx="3206044" cy="369332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Pharmacodynamics</a:t>
            </a:r>
          </a:p>
        </p:txBody>
      </p:sp>
      <p:sp>
        <p:nvSpPr>
          <p:cNvPr id="448519" name="AutoShape 7"/>
          <p:cNvSpPr>
            <a:spLocks noChangeArrowheads="1"/>
          </p:cNvSpPr>
          <p:nvPr/>
        </p:nvSpPr>
        <p:spPr bwMode="auto">
          <a:xfrm>
            <a:off x="5579533" y="1125539"/>
            <a:ext cx="3889022" cy="4319587"/>
          </a:xfrm>
          <a:prstGeom prst="irregularSeal2">
            <a:avLst/>
          </a:prstGeom>
          <a:solidFill>
            <a:srgbClr val="FFFFCC"/>
          </a:solidFill>
          <a:ln w="1905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000" b="1">
              <a:solidFill>
                <a:schemeClr val="accent2"/>
              </a:solidFill>
              <a:cs typeface="Arial" charset="0"/>
            </a:endParaRPr>
          </a:p>
          <a:p>
            <a:pPr algn="ctr">
              <a:defRPr/>
            </a:pPr>
            <a:endParaRPr lang="fr-FR" sz="2000" b="1">
              <a:solidFill>
                <a:schemeClr val="accent2"/>
              </a:solidFill>
              <a:cs typeface="Arial" charset="0"/>
            </a:endParaRPr>
          </a:p>
          <a:p>
            <a:pPr algn="ctr">
              <a:defRPr/>
            </a:pPr>
            <a:endParaRPr lang="fr-FR" sz="2000" b="1">
              <a:solidFill>
                <a:schemeClr val="accent2"/>
              </a:solidFill>
              <a:cs typeface="Arial" charset="0"/>
            </a:endParaRPr>
          </a:p>
          <a:p>
            <a:pPr algn="ctr">
              <a:defRPr/>
            </a:pPr>
            <a:r>
              <a:rPr lang="fr-FR" sz="2000" b="1">
                <a:solidFill>
                  <a:srgbClr val="000099"/>
                </a:solidFill>
                <a:cs typeface="Arial" charset="0"/>
              </a:rPr>
              <a:t>Environnemental  </a:t>
            </a:r>
          </a:p>
          <a:p>
            <a:pPr algn="ctr">
              <a:defRPr/>
            </a:pPr>
            <a:r>
              <a:rPr lang="fr-FR" sz="2000" b="1">
                <a:solidFill>
                  <a:srgbClr val="000099"/>
                </a:solidFill>
                <a:cs typeface="Arial" charset="0"/>
              </a:rPr>
              <a:t>Factors</a:t>
            </a:r>
          </a:p>
          <a:p>
            <a:pPr algn="ctr">
              <a:defRPr/>
            </a:pPr>
            <a:r>
              <a:rPr lang="fr-FR" sz="2800" b="1" i="1" u="sng">
                <a:solidFill>
                  <a:srgbClr val="000099"/>
                </a:solidFill>
                <a:cs typeface="Arial" charset="0"/>
              </a:rPr>
              <a:t>Age</a:t>
            </a:r>
            <a:r>
              <a:rPr lang="fr-FR" sz="2800" b="1" i="1">
                <a:solidFill>
                  <a:srgbClr val="000099"/>
                </a:solidFill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fr-FR" sz="2800" b="1" i="1" u="sng">
                <a:solidFill>
                  <a:srgbClr val="000099"/>
                </a:solidFill>
                <a:cs typeface="Arial" charset="0"/>
              </a:rPr>
              <a:t>Genetics</a:t>
            </a:r>
          </a:p>
          <a:p>
            <a:pPr algn="ctr">
              <a:defRPr/>
            </a:pPr>
            <a:r>
              <a:rPr lang="fr-FR" sz="2800" b="1">
                <a:solidFill>
                  <a:srgbClr val="000099"/>
                </a:solidFill>
                <a:cs typeface="Arial" charset="0"/>
              </a:rPr>
              <a:t> </a:t>
            </a:r>
            <a:r>
              <a:rPr lang="fr-FR" sz="2000" b="1">
                <a:solidFill>
                  <a:srgbClr val="000099"/>
                </a:solidFill>
                <a:cs typeface="Arial" charset="0"/>
              </a:rPr>
              <a:t>….</a:t>
            </a:r>
          </a:p>
          <a:p>
            <a:pPr algn="ctr">
              <a:defRPr/>
            </a:pPr>
            <a:r>
              <a:rPr lang="fr-FR" sz="2000" b="1">
                <a:solidFill>
                  <a:schemeClr val="accent2"/>
                </a:solidFill>
                <a:cs typeface="Arial" charset="0"/>
              </a:rPr>
              <a:t> </a:t>
            </a:r>
          </a:p>
        </p:txBody>
      </p:sp>
      <p:sp>
        <p:nvSpPr>
          <p:cNvPr id="448520" name="AutoShape 8"/>
          <p:cNvSpPr>
            <a:spLocks noChangeArrowheads="1"/>
          </p:cNvSpPr>
          <p:nvPr/>
        </p:nvSpPr>
        <p:spPr bwMode="auto">
          <a:xfrm>
            <a:off x="5651501" y="1125539"/>
            <a:ext cx="485422" cy="4319587"/>
          </a:xfrm>
          <a:prstGeom prst="downArrow">
            <a:avLst>
              <a:gd name="adj1" fmla="val 50000"/>
              <a:gd name="adj2" fmla="val 222304"/>
            </a:avLst>
          </a:prstGeom>
          <a:solidFill>
            <a:schemeClr val="accent1"/>
          </a:solidFill>
          <a:ln w="28575" cap="sq">
            <a:solidFill>
              <a:srgbClr val="003399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324556" y="2133601"/>
            <a:ext cx="2734733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>
                <a:solidFill>
                  <a:srgbClr val="000099"/>
                </a:solidFill>
                <a:cs typeface="Arial" charset="0"/>
              </a:rPr>
              <a:t>Disease</a:t>
            </a:r>
          </a:p>
          <a:p>
            <a:pPr>
              <a:defRPr/>
            </a:pPr>
            <a:r>
              <a:rPr lang="fr-FR">
                <a:solidFill>
                  <a:srgbClr val="000099"/>
                </a:solidFill>
                <a:cs typeface="Arial" charset="0"/>
              </a:rPr>
              <a:t>Enzymes</a:t>
            </a:r>
          </a:p>
          <a:p>
            <a:pPr>
              <a:defRPr/>
            </a:pPr>
            <a:r>
              <a:rPr lang="fr-FR">
                <a:solidFill>
                  <a:srgbClr val="000099"/>
                </a:solidFill>
                <a:cs typeface="Arial" charset="0"/>
              </a:rPr>
              <a:t>Receptors</a:t>
            </a:r>
          </a:p>
          <a:p>
            <a:pPr>
              <a:defRPr/>
            </a:pPr>
            <a:r>
              <a:rPr lang="fr-FR">
                <a:solidFill>
                  <a:srgbClr val="000099"/>
                </a:solidFill>
                <a:cs typeface="Arial" charset="0"/>
              </a:rPr>
              <a:t>Transporteurs</a:t>
            </a:r>
          </a:p>
          <a:p>
            <a:pPr>
              <a:defRPr/>
            </a:pPr>
            <a:r>
              <a:rPr lang="fr-FR">
                <a:solidFill>
                  <a:srgbClr val="000099"/>
                </a:solidFill>
                <a:cs typeface="Arial" charset="0"/>
              </a:rPr>
              <a:t>Channels….</a:t>
            </a:r>
          </a:p>
          <a:p>
            <a:pPr>
              <a:defRPr/>
            </a:pPr>
            <a:endParaRPr lang="fr-FR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102409" name="Group 10"/>
          <p:cNvGrpSpPr>
            <a:grpSpLocks/>
          </p:cNvGrpSpPr>
          <p:nvPr/>
        </p:nvGrpSpPr>
        <p:grpSpPr bwMode="auto">
          <a:xfrm>
            <a:off x="179212" y="-26988"/>
            <a:ext cx="2182988" cy="2063751"/>
            <a:chOff x="1521" y="184"/>
            <a:chExt cx="4561" cy="3340"/>
          </a:xfrm>
        </p:grpSpPr>
        <p:pic>
          <p:nvPicPr>
            <p:cNvPr id="102410" name="Picture 11" descr="img01-f3c_medicfar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" y="724"/>
              <a:ext cx="2694" cy="2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11" name="Picture 12" descr="ad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08286">
              <a:off x="4401" y="184"/>
              <a:ext cx="1681" cy="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84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012" y="296864"/>
            <a:ext cx="8012289" cy="1152525"/>
          </a:xfrm>
          <a:ln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sz="3400" b="1" smtClean="0">
                <a:solidFill>
                  <a:srgbClr val="000099"/>
                </a:solidFill>
                <a:cs typeface="+mj-cs"/>
              </a:rPr>
              <a:t>Pharmacogénétique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111" y="1557338"/>
            <a:ext cx="8390467" cy="4114800"/>
          </a:xfrm>
        </p:spPr>
        <p:txBody>
          <a:bodyPr>
            <a:normAutofit fontScale="92500" lnSpcReduction="10000"/>
          </a:bodyPr>
          <a:lstStyle/>
          <a:p>
            <a:pPr marL="469900" indent="-469900" eaLnBrk="1" hangingPunct="1">
              <a:lnSpc>
                <a:spcPct val="80000"/>
              </a:lnSpc>
              <a:defRPr/>
            </a:pPr>
            <a:r>
              <a:rPr lang="fr-FR" sz="2400" u="sng" dirty="0" smtClean="0">
                <a:solidFill>
                  <a:srgbClr val="000099"/>
                </a:solidFill>
                <a:cs typeface="+mn-cs"/>
              </a:rPr>
              <a:t>Pharmacogénétique </a:t>
            </a:r>
          </a:p>
          <a:p>
            <a:pPr marL="469900" indent="-4699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400" dirty="0" smtClean="0">
                <a:solidFill>
                  <a:srgbClr val="000099"/>
                </a:solidFill>
                <a:cs typeface="+mn-cs"/>
              </a:rPr>
              <a:t>	étude des variabilités génétiques de réponse aux médicaments</a:t>
            </a:r>
          </a:p>
          <a:p>
            <a:pPr marL="469900" indent="-469900" eaLnBrk="1" hangingPunct="1">
              <a:lnSpc>
                <a:spcPct val="80000"/>
              </a:lnSpc>
              <a:defRPr/>
            </a:pPr>
            <a:endParaRPr lang="fr-FR" sz="2400" dirty="0" smtClean="0">
              <a:solidFill>
                <a:srgbClr val="000099"/>
              </a:solidFill>
              <a:cs typeface="+mn-cs"/>
            </a:endParaRPr>
          </a:p>
          <a:p>
            <a:pPr marL="469900" indent="-469900" eaLnBrk="1" hangingPunct="1">
              <a:lnSpc>
                <a:spcPct val="80000"/>
              </a:lnSpc>
              <a:defRPr/>
            </a:pPr>
            <a:r>
              <a:rPr lang="fr-FR" sz="2400" dirty="0" smtClean="0">
                <a:solidFill>
                  <a:srgbClr val="000099"/>
                </a:solidFill>
                <a:cs typeface="+mn-cs"/>
              </a:rPr>
              <a:t>liées </a:t>
            </a:r>
          </a:p>
          <a:p>
            <a:pPr marL="469900" indent="-4699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400" dirty="0" smtClean="0">
                <a:solidFill>
                  <a:srgbClr val="000099"/>
                </a:solidFill>
                <a:cs typeface="+mn-cs"/>
              </a:rPr>
              <a:t>	1. au médicament </a:t>
            </a:r>
          </a:p>
          <a:p>
            <a:pPr marL="908050" lvl="1" indent="-436563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400" i="1" dirty="0" smtClean="0">
                <a:solidFill>
                  <a:srgbClr val="000099"/>
                </a:solidFill>
              </a:rPr>
              <a:t>	</a:t>
            </a:r>
            <a:r>
              <a:rPr lang="fr-FR" sz="2400" i="1" u="sng" dirty="0" smtClean="0">
                <a:solidFill>
                  <a:srgbClr val="000099"/>
                </a:solidFill>
              </a:rPr>
              <a:t>d</a:t>
            </a:r>
            <a:r>
              <a:rPr lang="ja-JP" altLang="fr-FR" sz="2400" i="1" u="sng" dirty="0" smtClean="0">
                <a:solidFill>
                  <a:srgbClr val="000099"/>
                </a:solidFill>
                <a:latin typeface="Arial"/>
              </a:rPr>
              <a:t>’</a:t>
            </a:r>
            <a:r>
              <a:rPr lang="fr-FR" sz="2400" i="1" u="sng" dirty="0" smtClean="0">
                <a:solidFill>
                  <a:srgbClr val="000099"/>
                </a:solidFill>
              </a:rPr>
              <a:t>ordre pharmacocinétique</a:t>
            </a:r>
            <a:r>
              <a:rPr lang="fr-FR" sz="2400" dirty="0" smtClean="0">
                <a:solidFill>
                  <a:srgbClr val="000099"/>
                </a:solidFill>
              </a:rPr>
              <a:t> </a:t>
            </a:r>
          </a:p>
          <a:p>
            <a:pPr marL="908050" lvl="1" indent="-436563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400" i="1" dirty="0" smtClean="0">
                <a:solidFill>
                  <a:srgbClr val="000099"/>
                </a:solidFill>
              </a:rPr>
              <a:t>	</a:t>
            </a:r>
            <a:r>
              <a:rPr lang="fr-FR" sz="2400" i="1" u="sng" dirty="0" smtClean="0">
                <a:solidFill>
                  <a:srgbClr val="000099"/>
                </a:solidFill>
              </a:rPr>
              <a:t>d</a:t>
            </a:r>
            <a:r>
              <a:rPr lang="ja-JP" altLang="fr-FR" sz="2400" i="1" u="sng" dirty="0" smtClean="0">
                <a:solidFill>
                  <a:srgbClr val="000099"/>
                </a:solidFill>
                <a:latin typeface="Arial"/>
              </a:rPr>
              <a:t>’</a:t>
            </a:r>
            <a:r>
              <a:rPr lang="fr-FR" sz="2400" i="1" u="sng" dirty="0" smtClean="0">
                <a:solidFill>
                  <a:srgbClr val="000099"/>
                </a:solidFill>
              </a:rPr>
              <a:t>ordre pharmacodynamique</a:t>
            </a:r>
          </a:p>
          <a:p>
            <a:pPr marL="908050" lvl="1" indent="-436563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fr-FR" sz="2400" dirty="0" smtClean="0">
              <a:solidFill>
                <a:srgbClr val="000099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fr-FR" sz="2400" dirty="0" smtClean="0">
                <a:solidFill>
                  <a:srgbClr val="000099"/>
                </a:solidFill>
                <a:cs typeface="+mn-cs"/>
              </a:rPr>
              <a:t>	2. à la maladie</a:t>
            </a:r>
          </a:p>
          <a:p>
            <a:pPr marL="469900" indent="-469900"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fr-FR" sz="2400" dirty="0" smtClean="0">
              <a:solidFill>
                <a:srgbClr val="000099"/>
              </a:solidFill>
              <a:cs typeface="+mn-cs"/>
            </a:endParaRPr>
          </a:p>
          <a:p>
            <a:pPr marL="469900" indent="-469900" eaLnBrk="1" hangingPunct="1">
              <a:lnSpc>
                <a:spcPct val="80000"/>
              </a:lnSpc>
              <a:defRPr/>
            </a:pPr>
            <a:r>
              <a:rPr lang="fr-FR" sz="2400" u="sng" dirty="0" smtClean="0">
                <a:solidFill>
                  <a:srgbClr val="000099"/>
                </a:solidFill>
                <a:cs typeface="+mn-cs"/>
              </a:rPr>
              <a:t>Polymorphisme</a:t>
            </a:r>
            <a:r>
              <a:rPr lang="fr-FR" sz="2400" dirty="0" smtClean="0">
                <a:solidFill>
                  <a:srgbClr val="000099"/>
                </a:solidFill>
                <a:cs typeface="+mn-cs"/>
              </a:rPr>
              <a:t> d</a:t>
            </a:r>
            <a:r>
              <a:rPr lang="ja-JP" altLang="fr-FR" sz="2400" dirty="0" smtClean="0">
                <a:solidFill>
                  <a:srgbClr val="000099"/>
                </a:solidFill>
                <a:latin typeface="Arial"/>
                <a:cs typeface="+mn-cs"/>
              </a:rPr>
              <a:t>’</a:t>
            </a:r>
            <a:r>
              <a:rPr lang="fr-FR" sz="2400" dirty="0" smtClean="0">
                <a:solidFill>
                  <a:srgbClr val="000099"/>
                </a:solidFill>
                <a:cs typeface="+mn-cs"/>
              </a:rPr>
              <a:t>une séquence d</a:t>
            </a:r>
            <a:r>
              <a:rPr lang="ja-JP" altLang="fr-FR" sz="2400" dirty="0" smtClean="0">
                <a:solidFill>
                  <a:srgbClr val="000099"/>
                </a:solidFill>
                <a:latin typeface="Arial"/>
                <a:cs typeface="+mn-cs"/>
              </a:rPr>
              <a:t>’</a:t>
            </a:r>
            <a:r>
              <a:rPr lang="fr-FR" sz="2400" dirty="0" smtClean="0">
                <a:solidFill>
                  <a:srgbClr val="000099"/>
                </a:solidFill>
                <a:cs typeface="+mn-cs"/>
              </a:rPr>
              <a:t>ADN chromosomique se définit comme une modification de séquence observée chez plus de 1 % de la population</a:t>
            </a:r>
          </a:p>
        </p:txBody>
      </p:sp>
    </p:spTree>
    <p:extLst>
      <p:ext uri="{BB962C8B-B14F-4D97-AF65-F5344CB8AC3E}">
        <p14:creationId xmlns:p14="http://schemas.microsoft.com/office/powerpoint/2010/main" val="82218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DE57791-BF12-004B-9551-5E85BEAAE9DB}" type="slidenum">
              <a:rPr lang="fr-FR" sz="1400">
                <a:solidFill>
                  <a:srgbClr val="000099"/>
                </a:solidFill>
                <a:latin typeface="Tahoma" charset="0"/>
              </a:rPr>
              <a:pPr eaLnBrk="1" hangingPunct="1">
                <a:defRPr/>
              </a:pPr>
              <a:t>5</a:t>
            </a:fld>
            <a:endParaRPr lang="fr-FR" sz="1400">
              <a:solidFill>
                <a:srgbClr val="000099"/>
              </a:solidFill>
              <a:latin typeface="Tahoma" charset="0"/>
            </a:endParaRPr>
          </a:p>
        </p:txBody>
      </p:sp>
      <p:pic>
        <p:nvPicPr>
          <p:cNvPr id="104450" name="Picture 2" descr="pgkb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9651"/>
            <a:ext cx="86106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28600" y="6400801"/>
            <a:ext cx="38337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Verdana" charset="0"/>
              </a:rPr>
              <a:t>Pharm GKB Website, accessed 11/07/07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51178" y="260351"/>
            <a:ext cx="3457222" cy="409575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b="1">
                <a:solidFill>
                  <a:srgbClr val="666699"/>
                </a:solidFill>
                <a:latin typeface="Arial" charset="0"/>
              </a:rPr>
              <a:t>PHARMACOGENETICS</a:t>
            </a:r>
          </a:p>
        </p:txBody>
      </p:sp>
    </p:spTree>
    <p:extLst>
      <p:ext uri="{BB962C8B-B14F-4D97-AF65-F5344CB8AC3E}">
        <p14:creationId xmlns:p14="http://schemas.microsoft.com/office/powerpoint/2010/main" val="3865709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6DFAC4B-5DAD-CF44-9353-AE9DD16972A5}" type="slidenum">
              <a:rPr lang="fr-FR" sz="1400">
                <a:solidFill>
                  <a:srgbClr val="000099"/>
                </a:solidFill>
                <a:latin typeface="Tahoma" charset="0"/>
              </a:rPr>
              <a:pPr eaLnBrk="1" hangingPunct="1">
                <a:defRPr/>
              </a:pPr>
              <a:t>6</a:t>
            </a:fld>
            <a:endParaRPr lang="fr-FR" sz="1400">
              <a:solidFill>
                <a:srgbClr val="000099"/>
              </a:solidFill>
              <a:latin typeface="Tahoma" charset="0"/>
            </a:endParaRP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2339622" y="3573464"/>
            <a:ext cx="454377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/>
              <a:t>Observance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800"/>
              <a:t>Alimentation  (</a:t>
            </a:r>
            <a:r>
              <a:rPr lang="fr-FR" sz="1600"/>
              <a:t>vit. K</a:t>
            </a:r>
            <a:r>
              <a:rPr lang="fr-FR" sz="1800"/>
              <a:t>)</a:t>
            </a:r>
            <a:endParaRPr lang="fr-FR" sz="1800" u="sng"/>
          </a:p>
          <a:p>
            <a:pPr algn="ctr" eaLnBrk="1" hangingPunct="1">
              <a:spcBef>
                <a:spcPct val="50000"/>
              </a:spcBef>
            </a:pPr>
            <a:r>
              <a:rPr lang="fr-FR" sz="1800"/>
              <a:t>Pathologie</a:t>
            </a:r>
            <a:endParaRPr lang="fr-FR" sz="1800" u="sng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sz="1800"/>
              <a:t>Interactions médicamenteuses</a:t>
            </a:r>
            <a:endParaRPr lang="fr-FR" sz="1400"/>
          </a:p>
          <a:p>
            <a:pPr algn="ctr" eaLnBrk="1" hangingPunct="1">
              <a:spcBef>
                <a:spcPct val="50000"/>
              </a:spcBef>
            </a:pPr>
            <a:r>
              <a:rPr lang="fr-FR" sz="2800" b="1">
                <a:solidFill>
                  <a:srgbClr val="FF3300"/>
                </a:solidFill>
              </a:rPr>
              <a:t>Facteurs génétiques</a:t>
            </a:r>
            <a:endParaRPr lang="fr-FR" sz="2800" b="1" u="sng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28600" y="4572001"/>
            <a:ext cx="2417234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/>
              <a:t>Risque d’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800" b="1"/>
              <a:t> </a:t>
            </a:r>
            <a:r>
              <a:rPr lang="fr-FR" sz="1800" b="1">
                <a:solidFill>
                  <a:srgbClr val="FF0000"/>
                </a:solidFill>
              </a:rPr>
              <a:t>hémorragie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11012" y="23814"/>
            <a:ext cx="804333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u="sng">
                <a:solidFill>
                  <a:srgbClr val="FF0000"/>
                </a:solidFill>
              </a:rPr>
              <a:t>VARIABILITE DANS LA REPONSE THERAPUTIQUE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319867" y="21574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372578" y="4724400"/>
            <a:ext cx="248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>
                <a:solidFill>
                  <a:srgbClr val="FF0000"/>
                </a:solidFill>
              </a:rPr>
              <a:t>Risque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800" b="1">
                <a:solidFill>
                  <a:srgbClr val="FF0000"/>
                </a:solidFill>
              </a:rPr>
              <a:t> thrombotique </a:t>
            </a:r>
          </a:p>
          <a:p>
            <a:pPr algn="ctr" eaLnBrk="1" hangingPunct="1">
              <a:spcBef>
                <a:spcPct val="50000"/>
              </a:spcBef>
            </a:pPr>
            <a:endParaRPr lang="fr-FR" sz="1800" b="1"/>
          </a:p>
        </p:txBody>
      </p:sp>
      <p:grpSp>
        <p:nvGrpSpPr>
          <p:cNvPr id="106503" name="Group 7"/>
          <p:cNvGrpSpPr>
            <a:grpSpLocks/>
          </p:cNvGrpSpPr>
          <p:nvPr/>
        </p:nvGrpSpPr>
        <p:grpSpPr bwMode="auto">
          <a:xfrm>
            <a:off x="6781800" y="5029200"/>
            <a:ext cx="1745545" cy="539750"/>
            <a:chOff x="4272" y="3168"/>
            <a:chExt cx="1100" cy="340"/>
          </a:xfrm>
        </p:grpSpPr>
        <p:sp>
          <p:nvSpPr>
            <p:cNvPr id="106524" name="Line 8"/>
            <p:cNvSpPr>
              <a:spLocks noChangeShapeType="1"/>
            </p:cNvSpPr>
            <p:nvPr/>
          </p:nvSpPr>
          <p:spPr bwMode="auto">
            <a:xfrm>
              <a:off x="4272" y="3168"/>
              <a:ext cx="169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5" name="Line 9"/>
            <p:cNvSpPr>
              <a:spLocks noChangeShapeType="1"/>
            </p:cNvSpPr>
            <p:nvPr/>
          </p:nvSpPr>
          <p:spPr bwMode="auto">
            <a:xfrm>
              <a:off x="4437" y="3504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6" name="Line 10"/>
            <p:cNvSpPr>
              <a:spLocks noChangeShapeType="1"/>
            </p:cNvSpPr>
            <p:nvPr/>
          </p:nvSpPr>
          <p:spPr bwMode="auto">
            <a:xfrm flipV="1">
              <a:off x="5201" y="3172"/>
              <a:ext cx="171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6504" name="Line 11"/>
          <p:cNvSpPr>
            <a:spLocks noChangeShapeType="1"/>
          </p:cNvSpPr>
          <p:nvPr/>
        </p:nvSpPr>
        <p:spPr bwMode="auto">
          <a:xfrm flipV="1">
            <a:off x="1447800" y="35052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505" name="Line 12"/>
          <p:cNvSpPr>
            <a:spLocks noChangeShapeType="1"/>
          </p:cNvSpPr>
          <p:nvPr/>
        </p:nvSpPr>
        <p:spPr bwMode="auto">
          <a:xfrm flipV="1">
            <a:off x="7696200" y="35052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506" name="Rectangle 13"/>
          <p:cNvSpPr>
            <a:spLocks noChangeArrowheads="1"/>
          </p:cNvSpPr>
          <p:nvPr/>
        </p:nvSpPr>
        <p:spPr bwMode="auto">
          <a:xfrm>
            <a:off x="814212" y="2968626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06507" name="Line 14"/>
          <p:cNvSpPr>
            <a:spLocks noChangeShapeType="1"/>
          </p:cNvSpPr>
          <p:nvPr/>
        </p:nvSpPr>
        <p:spPr bwMode="auto">
          <a:xfrm>
            <a:off x="1143000" y="3505200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508" name="Line 15"/>
          <p:cNvSpPr>
            <a:spLocks noChangeShapeType="1"/>
          </p:cNvSpPr>
          <p:nvPr/>
        </p:nvSpPr>
        <p:spPr bwMode="auto">
          <a:xfrm flipV="1">
            <a:off x="3132667" y="3124200"/>
            <a:ext cx="1439333" cy="376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509" name="Line 16"/>
          <p:cNvSpPr>
            <a:spLocks noChangeShapeType="1"/>
          </p:cNvSpPr>
          <p:nvPr/>
        </p:nvSpPr>
        <p:spPr bwMode="auto">
          <a:xfrm>
            <a:off x="4572000" y="3124200"/>
            <a:ext cx="1600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510" name="Line 17"/>
          <p:cNvSpPr>
            <a:spLocks noChangeShapeType="1"/>
          </p:cNvSpPr>
          <p:nvPr/>
        </p:nvSpPr>
        <p:spPr bwMode="auto">
          <a:xfrm>
            <a:off x="45720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511" name="Line 18"/>
          <p:cNvSpPr>
            <a:spLocks noChangeShapeType="1"/>
          </p:cNvSpPr>
          <p:nvPr/>
        </p:nvSpPr>
        <p:spPr bwMode="auto">
          <a:xfrm>
            <a:off x="4572000" y="5589588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512" name="Line 19"/>
          <p:cNvSpPr>
            <a:spLocks noChangeShapeType="1"/>
          </p:cNvSpPr>
          <p:nvPr/>
        </p:nvSpPr>
        <p:spPr bwMode="auto">
          <a:xfrm>
            <a:off x="3708400" y="6092825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6513" name="Group 20"/>
          <p:cNvGrpSpPr>
            <a:grpSpLocks/>
          </p:cNvGrpSpPr>
          <p:nvPr/>
        </p:nvGrpSpPr>
        <p:grpSpPr bwMode="auto">
          <a:xfrm>
            <a:off x="558800" y="4997450"/>
            <a:ext cx="1745545" cy="539750"/>
            <a:chOff x="4272" y="3168"/>
            <a:chExt cx="1100" cy="340"/>
          </a:xfrm>
        </p:grpSpPr>
        <p:sp>
          <p:nvSpPr>
            <p:cNvPr id="106521" name="Line 21"/>
            <p:cNvSpPr>
              <a:spLocks noChangeShapeType="1"/>
            </p:cNvSpPr>
            <p:nvPr/>
          </p:nvSpPr>
          <p:spPr bwMode="auto">
            <a:xfrm>
              <a:off x="4272" y="3168"/>
              <a:ext cx="169" cy="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2" name="Line 22"/>
            <p:cNvSpPr>
              <a:spLocks noChangeShapeType="1"/>
            </p:cNvSpPr>
            <p:nvPr/>
          </p:nvSpPr>
          <p:spPr bwMode="auto">
            <a:xfrm>
              <a:off x="4437" y="3504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23" name="Line 23"/>
            <p:cNvSpPr>
              <a:spLocks noChangeShapeType="1"/>
            </p:cNvSpPr>
            <p:nvPr/>
          </p:nvSpPr>
          <p:spPr bwMode="auto">
            <a:xfrm flipV="1">
              <a:off x="5201" y="3172"/>
              <a:ext cx="171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aphicFrame>
        <p:nvGraphicFramePr>
          <p:cNvPr id="106514" name="Object 2"/>
          <p:cNvGraphicFramePr>
            <a:graphicFrameLocks noChangeAspect="1"/>
          </p:cNvGraphicFramePr>
          <p:nvPr/>
        </p:nvGraphicFramePr>
        <p:xfrm>
          <a:off x="2843389" y="765175"/>
          <a:ext cx="3650544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age" r:id="rId4" imgW="3596188" imgH="2172962" progId="Photoshop.Image.5">
                  <p:embed/>
                </p:oleObj>
              </mc:Choice>
              <mc:Fallback>
                <p:oleObj name="Image" r:id="rId4" imgW="3596188" imgH="217296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389" y="765175"/>
                        <a:ext cx="3650544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5" name="Text Box 25"/>
          <p:cNvSpPr txBox="1">
            <a:spLocks noChangeArrowheads="1"/>
          </p:cNvSpPr>
          <p:nvPr/>
        </p:nvSpPr>
        <p:spPr bwMode="auto">
          <a:xfrm>
            <a:off x="826911" y="1557339"/>
            <a:ext cx="1423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fr-FR" sz="2000" b="1">
                <a:latin typeface="Times" charset="0"/>
              </a:rPr>
              <a:t>Nb de</a:t>
            </a:r>
          </a:p>
          <a:p>
            <a:pPr algn="ctr"/>
            <a:r>
              <a:rPr lang="fr-FR" sz="2000" b="1">
                <a:latin typeface="Times" charset="0"/>
              </a:rPr>
              <a:t>patien</a:t>
            </a:r>
            <a:r>
              <a:rPr lang="fr-FR" sz="1800" b="1">
                <a:latin typeface="Times" charset="0"/>
              </a:rPr>
              <a:t>ts</a:t>
            </a:r>
            <a:endParaRPr lang="fr-FR" sz="1800">
              <a:latin typeface="Times" charset="0"/>
            </a:endParaRPr>
          </a:p>
        </p:txBody>
      </p:sp>
      <p:sp>
        <p:nvSpPr>
          <p:cNvPr id="106516" name="Text Box 26"/>
          <p:cNvSpPr txBox="1">
            <a:spLocks noChangeArrowheads="1"/>
          </p:cNvSpPr>
          <p:nvPr/>
        </p:nvSpPr>
        <p:spPr bwMode="auto">
          <a:xfrm>
            <a:off x="3200400" y="2755901"/>
            <a:ext cx="3505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800" b="1">
                <a:latin typeface="Times" charset="0"/>
              </a:rPr>
              <a:t>Doses de warfarine (mg/week)</a:t>
            </a:r>
          </a:p>
          <a:p>
            <a:pPr>
              <a:spcBef>
                <a:spcPct val="50000"/>
              </a:spcBef>
            </a:pPr>
            <a:endParaRPr lang="fr-FR" sz="1800" b="1">
              <a:latin typeface="Times" charset="0"/>
            </a:endParaRPr>
          </a:p>
        </p:txBody>
      </p:sp>
      <p:sp>
        <p:nvSpPr>
          <p:cNvPr id="106517" name="AutoShape 27"/>
          <p:cNvSpPr>
            <a:spLocks noChangeArrowheads="1"/>
          </p:cNvSpPr>
          <p:nvPr/>
        </p:nvSpPr>
        <p:spPr bwMode="auto">
          <a:xfrm rot="5340662">
            <a:off x="1179690" y="57531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gradFill rotWithShape="0">
            <a:gsLst>
              <a:gs pos="0">
                <a:srgbClr val="4AAEFF"/>
              </a:gs>
              <a:gs pos="100000">
                <a:srgbClr val="2251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6518" name="AutoShape 28"/>
          <p:cNvSpPr>
            <a:spLocks noChangeArrowheads="1"/>
          </p:cNvSpPr>
          <p:nvPr/>
        </p:nvSpPr>
        <p:spPr bwMode="auto">
          <a:xfrm rot="5340662">
            <a:off x="7429500" y="57531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gradFill rotWithShape="0">
            <a:gsLst>
              <a:gs pos="0">
                <a:srgbClr val="4AAEFF"/>
              </a:gs>
              <a:gs pos="100000">
                <a:srgbClr val="2251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6519" name="Text Box 29"/>
          <p:cNvSpPr txBox="1">
            <a:spLocks noChangeArrowheads="1"/>
          </p:cNvSpPr>
          <p:nvPr/>
        </p:nvSpPr>
        <p:spPr bwMode="auto">
          <a:xfrm>
            <a:off x="381001" y="6316664"/>
            <a:ext cx="2468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800" b="1">
                <a:latin typeface="Times" charset="0"/>
              </a:rPr>
              <a:t>HYPERSENSITIVITE </a:t>
            </a:r>
            <a:endParaRPr lang="fr-FR">
              <a:latin typeface="Times" charset="0"/>
            </a:endParaRPr>
          </a:p>
        </p:txBody>
      </p:sp>
      <p:sp>
        <p:nvSpPr>
          <p:cNvPr id="106520" name="Text Box 30"/>
          <p:cNvSpPr txBox="1">
            <a:spLocks noChangeArrowheads="1"/>
          </p:cNvSpPr>
          <p:nvPr/>
        </p:nvSpPr>
        <p:spPr bwMode="auto">
          <a:xfrm>
            <a:off x="6890456" y="6316664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1800" b="1">
                <a:latin typeface="Times" charset="0"/>
              </a:rPr>
              <a:t>RESISTANCE</a:t>
            </a:r>
            <a:endParaRPr lang="fr-FR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383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ZoneTexte 1"/>
          <p:cNvSpPr txBox="1">
            <a:spLocks noChangeArrowheads="1"/>
          </p:cNvSpPr>
          <p:nvPr/>
        </p:nvSpPr>
        <p:spPr bwMode="auto">
          <a:xfrm>
            <a:off x="0" y="-80963"/>
            <a:ext cx="9324622" cy="7110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  <a:p>
            <a:pPr eaLnBrk="1" hangingPunct="1"/>
            <a:endParaRPr lang="fr-FR">
              <a:latin typeface="Times" charset="0"/>
            </a:endParaRPr>
          </a:p>
        </p:txBody>
      </p:sp>
      <p:sp>
        <p:nvSpPr>
          <p:cNvPr id="389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E410825-D89D-984A-B83B-2A1BE1BC40B4}" type="slidenum">
              <a:rPr lang="fr-FR" sz="1400">
                <a:solidFill>
                  <a:srgbClr val="000099"/>
                </a:solidFill>
                <a:latin typeface="Tahoma" charset="0"/>
              </a:rPr>
              <a:pPr eaLnBrk="1" hangingPunct="1">
                <a:defRPr/>
              </a:pPr>
              <a:t>7</a:t>
            </a:fld>
            <a:endParaRPr lang="fr-FR" sz="1400">
              <a:solidFill>
                <a:srgbClr val="000099"/>
              </a:solidFill>
              <a:latin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3" y="1998664"/>
            <a:ext cx="5040489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213079" y="6357939"/>
            <a:ext cx="34650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American Medical Association; September 2007</a:t>
            </a:r>
          </a:p>
        </p:txBody>
      </p:sp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493889" y="304800"/>
            <a:ext cx="8184444" cy="1200150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3600" b="1">
                <a:solidFill>
                  <a:srgbClr val="990099"/>
                </a:solidFill>
                <a:latin typeface="Comic Sans MS" charset="0"/>
              </a:rPr>
              <a:t>Pharmacogenetique des antagonistes de la  VitK (Warfarin)</a:t>
            </a: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1" y="1844675"/>
            <a:ext cx="43561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fr-FR" sz="2800">
                <a:solidFill>
                  <a:schemeClr val="tx2"/>
                </a:solidFill>
                <a:latin typeface="Comic Sans MS" charset="0"/>
              </a:rPr>
              <a:t>Deux « controles génétiques » </a:t>
            </a:r>
          </a:p>
          <a:p>
            <a:pPr algn="ctr"/>
            <a:endParaRPr lang="fr-FR" sz="2800">
              <a:solidFill>
                <a:schemeClr val="tx2"/>
              </a:solidFill>
              <a:latin typeface="Comic Sans MS" charset="0"/>
            </a:endParaRPr>
          </a:p>
          <a:p>
            <a:pPr algn="ctr"/>
            <a:endParaRPr lang="fr-FR" sz="2800">
              <a:solidFill>
                <a:schemeClr val="tx2"/>
              </a:solidFill>
              <a:latin typeface="Comic Sans MS" charset="0"/>
            </a:endParaRPr>
          </a:p>
          <a:p>
            <a:r>
              <a:rPr lang="fr-FR" sz="2800" b="1">
                <a:solidFill>
                  <a:srgbClr val="890585"/>
                </a:solidFill>
                <a:latin typeface="Comic Sans MS" charset="0"/>
              </a:rPr>
              <a:t>Effet - VKORC1 </a:t>
            </a:r>
          </a:p>
          <a:p>
            <a:r>
              <a:rPr lang="fr-FR" sz="2800">
                <a:solidFill>
                  <a:schemeClr val="tx2"/>
                </a:solidFill>
                <a:latin typeface="Comic Sans MS" charset="0"/>
              </a:rPr>
              <a:t>	oxydo-reductase, 	qui active la vitK </a:t>
            </a:r>
          </a:p>
          <a:p>
            <a:r>
              <a:rPr lang="fr-FR" sz="2800" b="1">
                <a:solidFill>
                  <a:srgbClr val="890585"/>
                </a:solidFill>
                <a:latin typeface="Comic Sans MS" charset="0"/>
              </a:rPr>
              <a:t>Metabolisme - CYP2C19</a:t>
            </a:r>
          </a:p>
          <a:p>
            <a:r>
              <a:rPr lang="fr-FR" sz="2800">
                <a:solidFill>
                  <a:schemeClr val="tx2"/>
                </a:solidFill>
                <a:latin typeface="Comic Sans MS" charset="0"/>
              </a:rPr>
              <a:t>	Elimine le 	médicament</a:t>
            </a:r>
          </a:p>
        </p:txBody>
      </p:sp>
    </p:spTree>
    <p:extLst>
      <p:ext uri="{BB962C8B-B14F-4D97-AF65-F5344CB8AC3E}">
        <p14:creationId xmlns:p14="http://schemas.microsoft.com/office/powerpoint/2010/main" val="1497634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32E8CF4-370F-964A-8059-D27A783D04C2}" type="slidenum">
              <a:rPr lang="fr-FR" sz="1400">
                <a:solidFill>
                  <a:srgbClr val="000099"/>
                </a:solidFill>
                <a:latin typeface="Tahoma" charset="0"/>
              </a:rPr>
              <a:pPr eaLnBrk="1" hangingPunct="1">
                <a:defRPr/>
              </a:pPr>
              <a:t>8</a:t>
            </a:fld>
            <a:endParaRPr lang="fr-FR" sz="1400">
              <a:solidFill>
                <a:srgbClr val="000099"/>
              </a:solidFill>
              <a:latin typeface="Tahoma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2" y="31751"/>
            <a:ext cx="80772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82520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Arial" charset="0"/>
              </a:rPr>
              <a:t>Les tests pharmacogénétiques permettent de selectionner la dose </a:t>
            </a:r>
          </a:p>
          <a:p>
            <a:pPr eaLnBrk="1" hangingPunct="1"/>
            <a:r>
              <a:rPr lang="en-US" sz="2000" b="1">
                <a:latin typeface="Arial" charset="0"/>
              </a:rPr>
              <a:t>de warfarine  adaptée au patient : </a:t>
            </a:r>
          </a:p>
          <a:p>
            <a:pPr eaLnBrk="1" hangingPunct="1"/>
            <a:r>
              <a:rPr lang="en-US" sz="2000" b="1">
                <a:latin typeface="Arial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z="2000">
                <a:latin typeface="Arial" charset="0"/>
              </a:rPr>
              <a:t> Reduire le nombreannuel d’hémorragies graves </a:t>
            </a:r>
          </a:p>
          <a:p>
            <a:pPr eaLnBrk="1" hangingPunct="1">
              <a:buFontTx/>
              <a:buChar char="•"/>
            </a:pPr>
            <a:r>
              <a:rPr lang="en-US" sz="2000">
                <a:latin typeface="Arial" charset="0"/>
              </a:rPr>
              <a:t>Reduce le nombre annel d’accident vasculaire cérébral </a:t>
            </a:r>
          </a:p>
          <a:p>
            <a:pPr eaLnBrk="1" hangingPunct="1">
              <a:buFontTx/>
              <a:buChar char="•"/>
            </a:pPr>
            <a:r>
              <a:rPr lang="en-US" sz="2000">
                <a:latin typeface="Arial" charset="0"/>
              </a:rPr>
              <a:t> Reduce ale cout de la santé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13079" y="6357939"/>
            <a:ext cx="34650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American Medical Association; September 2007</a:t>
            </a:r>
          </a:p>
        </p:txBody>
      </p:sp>
    </p:spTree>
    <p:extLst>
      <p:ext uri="{BB962C8B-B14F-4D97-AF65-F5344CB8AC3E}">
        <p14:creationId xmlns:p14="http://schemas.microsoft.com/office/powerpoint/2010/main" val="15599707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C81ACC-9B9D-3048-9949-A2FA1A7460C0}" type="slidenum">
              <a:rPr lang="fr-FR" sz="1400">
                <a:solidFill>
                  <a:srgbClr val="000099"/>
                </a:solidFill>
                <a:latin typeface="Tahoma" charset="0"/>
              </a:rPr>
              <a:pPr eaLnBrk="1" hangingPunct="1">
                <a:defRPr/>
              </a:pPr>
              <a:t>9</a:t>
            </a:fld>
            <a:endParaRPr lang="fr-FR" sz="1400">
              <a:solidFill>
                <a:srgbClr val="000099"/>
              </a:solidFill>
              <a:latin typeface="Tahoma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45" y="2636838"/>
            <a:ext cx="6324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228296" y="1484314"/>
            <a:ext cx="7273020" cy="954107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990099"/>
                </a:solidFill>
                <a:latin typeface="Comic Sans MS" charset="0"/>
              </a:rPr>
              <a:t>Facteurs dont dépend la dose indivduelle </a:t>
            </a:r>
          </a:p>
          <a:p>
            <a:pPr algn="ctr" eaLnBrk="1" hangingPunct="1"/>
            <a:r>
              <a:rPr lang="en-US" sz="2800" b="1">
                <a:solidFill>
                  <a:srgbClr val="990099"/>
                </a:solidFill>
                <a:latin typeface="Comic Sans MS" charset="0"/>
              </a:rPr>
              <a:t>requise en warfarin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13079" y="6357939"/>
            <a:ext cx="34650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American Medical Association; September 2007</a:t>
            </a:r>
          </a:p>
        </p:txBody>
      </p:sp>
      <p:sp>
        <p:nvSpPr>
          <p:cNvPr id="112645" name="ZoneTexte 2"/>
          <p:cNvSpPr txBox="1">
            <a:spLocks noChangeArrowheads="1"/>
          </p:cNvSpPr>
          <p:nvPr/>
        </p:nvSpPr>
        <p:spPr bwMode="auto">
          <a:xfrm>
            <a:off x="101600" y="260351"/>
            <a:ext cx="9042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3600">
                <a:solidFill>
                  <a:srgbClr val="660066"/>
                </a:solidFill>
                <a:latin typeface="Times" charset="0"/>
              </a:rPr>
              <a:t>Cependant : …La variabilité est multifactorielle </a:t>
            </a:r>
          </a:p>
        </p:txBody>
      </p:sp>
    </p:spTree>
    <p:extLst>
      <p:ext uri="{BB962C8B-B14F-4D97-AF65-F5344CB8AC3E}">
        <p14:creationId xmlns:p14="http://schemas.microsoft.com/office/powerpoint/2010/main" val="999638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774</Words>
  <Application>Microsoft Macintosh PowerPoint</Application>
  <PresentationFormat>Présentation à l'écran (4:3)</PresentationFormat>
  <Paragraphs>229</Paragraphs>
  <Slides>22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Adobe Photoshop Image</vt:lpstr>
      <vt:lpstr> Facteurs de variabilité des effets des médicaments </vt:lpstr>
      <vt:lpstr>Présentation PowerPoint</vt:lpstr>
      <vt:lpstr>Présentation PowerPoint</vt:lpstr>
      <vt:lpstr>Pharmacogénétique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Caractérisation du métabolisme individuel </vt:lpstr>
      <vt:lpstr>Présentation PowerPoint</vt:lpstr>
      <vt:lpstr>Présentation PowerPoint</vt:lpstr>
      <vt:lpstr>Présentation PowerPoint</vt:lpstr>
      <vt:lpstr>Présentation PowerPoint</vt:lpstr>
      <vt:lpstr>«Variabilité pharmacocinétique chez l’enfant…</vt:lpstr>
      <vt:lpstr>Présentation PowerPoint</vt:lpstr>
      <vt:lpstr>Présentation PowerPoint</vt:lpstr>
      <vt:lpstr>Developmental Trajectories: Pediatric Pharmacogenetics</vt:lpstr>
      <vt:lpstr>Présentation PowerPoint</vt:lpstr>
      <vt:lpstr>Présentation PowerPoint</vt:lpstr>
      <vt:lpstr>Présentation PowerPoint</vt:lpstr>
      <vt:lpstr>Arguments justifiant le monitoring d’un médicament</vt:lpstr>
    </vt:vector>
  </TitlesOfParts>
  <Company>APHP / INSERM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Facteurs de variabilité des effets des médicaments </dc:title>
  <dc:creator>Evelyne Aigrain</dc:creator>
  <cp:lastModifiedBy>Evelyne Aigrain</cp:lastModifiedBy>
  <cp:revision>1</cp:revision>
  <dcterms:created xsi:type="dcterms:W3CDTF">2017-03-22T14:56:55Z</dcterms:created>
  <dcterms:modified xsi:type="dcterms:W3CDTF">2017-03-22T14:58:10Z</dcterms:modified>
</cp:coreProperties>
</file>